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_rels/slideMaster9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10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9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6.xml.rels" ContentType="application/vnd.openxmlformats-package.relationships+xml"/>
  <Override PartName="/ppt/slideLayouts/slideLayout31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9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1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11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08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0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96.xml.rels" ContentType="application/vnd.openxmlformats-package.relationships+xml"/>
  <Override PartName="/ppt/slideLayouts/_rels/slideLayout97.xml.rels" ContentType="application/vnd.openxmlformats-package.relationships+xml"/>
  <Override PartName="/ppt/slideLayouts/_rels/slideLayout98.xml.rels" ContentType="application/vnd.openxmlformats-package.relationships+xml"/>
  <Override PartName="/ppt/slideLayouts/_rels/slideLayout99.xml.rels" ContentType="application/vnd.openxmlformats-package.relationships+xml"/>
  <Override PartName="/ppt/slideLayouts/_rels/slideLayout100.xml.rels" ContentType="application/vnd.openxmlformats-package.relationships+xml"/>
  <Override PartName="/ppt/slideLayouts/_rels/slideLayout101.xml.rels" ContentType="application/vnd.openxmlformats-package.relationships+xml"/>
  <Override PartName="/ppt/slideLayouts/_rels/slideLayout102.xml.rels" ContentType="application/vnd.openxmlformats-package.relationships+xml"/>
  <Override PartName="/ppt/slideLayouts/_rels/slideLayout103.xml.rels" ContentType="application/vnd.openxmlformats-package.relationships+xml"/>
  <Override PartName="/ppt/slideLayouts/_rels/slideLayout104.xml.rels" ContentType="application/vnd.openxmlformats-package.relationships+xml"/>
  <Override PartName="/ppt/slideLayouts/_rels/slideLayout105.xml.rels" ContentType="application/vnd.openxmlformats-package.relationships+xml"/>
  <Override PartName="/ppt/slideLayouts/_rels/slideLayout106.xml.rels" ContentType="application/vnd.openxmlformats-package.relationships+xml"/>
  <Override PartName="/ppt/slideLayouts/_rels/slideLayout107.xml.rels" ContentType="application/vnd.openxmlformats-package.relationships+xml"/>
  <Override PartName="/ppt/slideLayouts/_rels/slideLayout110.xml.rels" ContentType="application/vnd.openxmlformats-package.relationships+xml"/>
  <Override PartName="/ppt/slideLayouts/_rels/slideLayout111.xml.rels" ContentType="application/vnd.openxmlformats-package.relationships+xml"/>
  <Override PartName="/ppt/slideLayouts/_rels/slideLayout112.xml.rels" ContentType="application/vnd.openxmlformats-package.relationships+xml"/>
  <Override PartName="/ppt/slideLayouts/_rels/slideLayout113.xml.rels" ContentType="application/vnd.openxmlformats-package.relationships+xml"/>
  <Override PartName="/ppt/slideLayouts/_rels/slideLayout114.xml.rels" ContentType="application/vnd.openxmlformats-package.relationships+xml"/>
  <Override PartName="/ppt/slideLayouts/_rels/slideLayout115.xml.rels" ContentType="application/vnd.openxmlformats-package.relationships+xml"/>
  <Override PartName="/ppt/slideLayouts/_rels/slideLayout116.xml.rels" ContentType="application/vnd.openxmlformats-package.relationships+xml"/>
  <Override PartName="/ppt/slideLayouts/_rels/slideLayout117.xml.rels" ContentType="application/vnd.openxmlformats-package.relationships+xml"/>
  <Override PartName="/ppt/slideLayouts/_rels/slideLayout120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media/image1.png" ContentType="image/png"/>
  <Override PartName="/ppt/media/image9.png" ContentType="image/png"/>
  <Override PartName="/ppt/media/image2.wmf" ContentType="image/x-wmf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  <p:sldMasterId id="2147483739" r:id="rId9"/>
    <p:sldMasterId id="2147483752" r:id="rId10"/>
    <p:sldMasterId id="2147483765" r:id="rId11"/>
  </p:sldMasterIdLst>
  <p:notesMasterIdLst>
    <p:notesMasterId r:id="rId12"/>
  </p:notes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</p:sldIdLst>
  <p:sldSz cx="10080625" cy="7559675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notesMaster" Target="notesMasters/notesMaster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1C46D6-51CD-4C56-B33F-E78C1BA9DEE9}" type="doc">
      <dgm:prSet loTypeId="urn:microsoft.com/office/officeart/2005/8/layout/vProcess5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463E4FA-B9D7-4995-A8D9-2D137375D855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Proposta de Minuta de Lei – Prefeitura Municipal do Natal/Start;</a:t>
          </a:r>
          <a:endParaRPr lang="pt-BR" dirty="0">
            <a:latin typeface="+mn-lt"/>
          </a:endParaRPr>
        </a:p>
      </dgm:t>
    </dgm:pt>
    <dgm:pt modelId="{8D049A0F-31E8-4EBD-BD6C-920F0EBA6C44}" type="parTrans" cxnId="{36D6ABA4-BA6D-4973-B993-E3825A630E0D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79104A74-4BB0-497A-9A50-AC42E9101937}" type="sibTrans" cxnId="{36D6ABA4-BA6D-4973-B993-E3825A630E0D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A46D7245-EF6E-4209-80E2-96CF0683D6F1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do COMSAB;</a:t>
          </a:r>
          <a:endParaRPr lang="pt-BR" dirty="0">
            <a:latin typeface="+mn-lt"/>
          </a:endParaRPr>
        </a:p>
      </dgm:t>
    </dgm:pt>
    <dgm:pt modelId="{F4A29954-4548-4376-AC31-AEA6A4263595}" type="parTrans" cxnId="{60F2664C-AA74-4BC9-82E1-715D8649563E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4FE861D-E20C-40F3-A364-2B1212E39D05}" type="sibTrans" cxnId="{60F2664C-AA74-4BC9-82E1-715D8649563E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7C2F980D-01B9-44B6-915B-87D54817AB36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Sanção e publicação do Prefeito.</a:t>
          </a:r>
          <a:endParaRPr lang="pt-BR" dirty="0">
            <a:latin typeface="+mn-lt"/>
          </a:endParaRPr>
        </a:p>
      </dgm:t>
    </dgm:pt>
    <dgm:pt modelId="{1B741B0D-9AC7-42E4-8F1A-021763FD1764}" type="parTrans" cxnId="{1DD33759-875C-4FFD-94A3-3DD5D54AD0FF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EDB52051-2D3D-40E8-B24F-16A05F8F1295}" type="sibTrans" cxnId="{1DD33759-875C-4FFD-94A3-3DD5D54AD0FF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447A4472-7F92-4605-A19C-987B8A23033C}">
      <dgm:prSet phldrT="[Texto]"/>
      <dgm:spPr/>
      <dgm:t>
        <a:bodyPr/>
        <a:lstStyle/>
        <a:p>
          <a:r>
            <a:rPr lang="pt-BR" b="0" strike="noStrike" spc="-1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do CONCIDADE;</a:t>
          </a:r>
          <a:endParaRPr lang="pt-BR" dirty="0">
            <a:latin typeface="+mn-lt"/>
          </a:endParaRPr>
        </a:p>
      </dgm:t>
    </dgm:pt>
    <dgm:pt modelId="{0E18AA84-6FC5-4FDD-9F86-7221091F032A}" type="parTrans" cxnId="{8BC43D3C-3595-45C4-9F00-FAC0F14E6E38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65C34A2-86AC-4EA9-94C6-B3582A897E80}" type="sibTrans" cxnId="{8BC43D3C-3595-45C4-9F00-FAC0F14E6E38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5D47660-0A98-4A51-91E6-4DAA32F8DCDF}">
      <dgm:prSet/>
      <dgm:spPr/>
      <dgm:t>
        <a:bodyPr/>
        <a:lstStyle/>
        <a:p>
          <a:r>
            <a:rPr lang="pt-BR" b="0" strike="noStrike" spc="-1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da Câmara Municipal do Natal;</a:t>
          </a:r>
          <a:endParaRPr lang="pt-BR" b="0" strike="noStrike" spc="-1" dirty="0">
            <a:uFill>
              <a:solidFill>
                <a:srgbClr val="FFFFFF"/>
              </a:solidFill>
            </a:uFill>
            <a:latin typeface="+mn-lt"/>
          </a:endParaRPr>
        </a:p>
      </dgm:t>
    </dgm:pt>
    <dgm:pt modelId="{9DA9EF88-6B55-4149-BC3A-8990AAC22BD1}" type="parTrans" cxnId="{B4A88E2B-1676-4641-8819-72A37899A589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5BB04292-14C7-4B2A-AA20-387EE0B930F3}" type="sibTrans" cxnId="{B4A88E2B-1676-4641-8819-72A37899A589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E31F637F-36D3-4D5E-8252-366BFCC23962}" type="pres">
      <dgm:prSet presAssocID="{1F1C46D6-51CD-4C56-B33F-E78C1BA9DEE9}" presName="outerComposite" presStyleCnt="0">
        <dgm:presLayoutVars>
          <dgm:chMax val="5"/>
          <dgm:dir/>
          <dgm:resizeHandles val="exact"/>
        </dgm:presLayoutVars>
      </dgm:prSet>
      <dgm:spPr/>
    </dgm:pt>
    <dgm:pt modelId="{DB9C23F9-3507-4DC8-9959-4BB0BA4BC916}" type="pres">
      <dgm:prSet presAssocID="{1F1C46D6-51CD-4C56-B33F-E78C1BA9DEE9}" presName="dummyMaxCanvas" presStyleCnt="0">
        <dgm:presLayoutVars/>
      </dgm:prSet>
      <dgm:spPr/>
    </dgm:pt>
    <dgm:pt modelId="{FEFB4153-56EE-434B-A006-8F747D601F67}" type="pres">
      <dgm:prSet presAssocID="{1F1C46D6-51CD-4C56-B33F-E78C1BA9DEE9}" presName="FiveNodes_1" presStyleLbl="node1" presStyleIdx="0" presStyleCnt="5">
        <dgm:presLayoutVars>
          <dgm:bulletEnabled val="1"/>
        </dgm:presLayoutVars>
      </dgm:prSet>
      <dgm:spPr/>
    </dgm:pt>
    <dgm:pt modelId="{D1E02390-857E-4143-9C7E-AFB36D0FC3F8}" type="pres">
      <dgm:prSet presAssocID="{1F1C46D6-51CD-4C56-B33F-E78C1BA9DEE9}" presName="FiveNodes_2" presStyleLbl="node1" presStyleIdx="1" presStyleCnt="5">
        <dgm:presLayoutVars>
          <dgm:bulletEnabled val="1"/>
        </dgm:presLayoutVars>
      </dgm:prSet>
      <dgm:spPr/>
    </dgm:pt>
    <dgm:pt modelId="{AD2EAF57-8904-41F7-A274-9A1BA59EDD8B}" type="pres">
      <dgm:prSet presAssocID="{1F1C46D6-51CD-4C56-B33F-E78C1BA9DEE9}" presName="FiveNodes_3" presStyleLbl="node1" presStyleIdx="2" presStyleCnt="5">
        <dgm:presLayoutVars>
          <dgm:bulletEnabled val="1"/>
        </dgm:presLayoutVars>
      </dgm:prSet>
      <dgm:spPr/>
    </dgm:pt>
    <dgm:pt modelId="{FA564D90-1B0E-4407-93A6-4E05CADEC64C}" type="pres">
      <dgm:prSet presAssocID="{1F1C46D6-51CD-4C56-B33F-E78C1BA9DEE9}" presName="FiveNodes_4" presStyleLbl="node1" presStyleIdx="3" presStyleCnt="5">
        <dgm:presLayoutVars>
          <dgm:bulletEnabled val="1"/>
        </dgm:presLayoutVars>
      </dgm:prSet>
      <dgm:spPr/>
    </dgm:pt>
    <dgm:pt modelId="{3AE4C3F6-E7AC-4023-B57C-D0018ADC06DA}" type="pres">
      <dgm:prSet presAssocID="{1F1C46D6-51CD-4C56-B33F-E78C1BA9DEE9}" presName="FiveNodes_5" presStyleLbl="node1" presStyleIdx="4" presStyleCnt="5">
        <dgm:presLayoutVars>
          <dgm:bulletEnabled val="1"/>
        </dgm:presLayoutVars>
      </dgm:prSet>
      <dgm:spPr/>
    </dgm:pt>
    <dgm:pt modelId="{A4D93D10-736F-48D5-95BC-6B323849DDB4}" type="pres">
      <dgm:prSet presAssocID="{1F1C46D6-51CD-4C56-B33F-E78C1BA9DEE9}" presName="FiveConn_1-2" presStyleLbl="fgAccFollowNode1" presStyleIdx="0" presStyleCnt="4">
        <dgm:presLayoutVars>
          <dgm:bulletEnabled val="1"/>
        </dgm:presLayoutVars>
      </dgm:prSet>
      <dgm:spPr/>
    </dgm:pt>
    <dgm:pt modelId="{86E137F5-3A4D-4D9A-97E3-D7F43E4E9F54}" type="pres">
      <dgm:prSet presAssocID="{1F1C46D6-51CD-4C56-B33F-E78C1BA9DEE9}" presName="FiveConn_2-3" presStyleLbl="fgAccFollowNode1" presStyleIdx="1" presStyleCnt="4">
        <dgm:presLayoutVars>
          <dgm:bulletEnabled val="1"/>
        </dgm:presLayoutVars>
      </dgm:prSet>
      <dgm:spPr/>
    </dgm:pt>
    <dgm:pt modelId="{3F29B80A-2D4E-40E8-95DA-F624A3E0BD42}" type="pres">
      <dgm:prSet presAssocID="{1F1C46D6-51CD-4C56-B33F-E78C1BA9DEE9}" presName="FiveConn_3-4" presStyleLbl="fgAccFollowNode1" presStyleIdx="2" presStyleCnt="4">
        <dgm:presLayoutVars>
          <dgm:bulletEnabled val="1"/>
        </dgm:presLayoutVars>
      </dgm:prSet>
      <dgm:spPr/>
    </dgm:pt>
    <dgm:pt modelId="{EF93FC1F-98C0-4A15-8C8A-1F81045C4838}" type="pres">
      <dgm:prSet presAssocID="{1F1C46D6-51CD-4C56-B33F-E78C1BA9DEE9}" presName="FiveConn_4-5" presStyleLbl="fgAccFollowNode1" presStyleIdx="3" presStyleCnt="4">
        <dgm:presLayoutVars>
          <dgm:bulletEnabled val="1"/>
        </dgm:presLayoutVars>
      </dgm:prSet>
      <dgm:spPr/>
    </dgm:pt>
    <dgm:pt modelId="{92340863-9A5F-4434-A899-1D41C95F2A5B}" type="pres">
      <dgm:prSet presAssocID="{1F1C46D6-51CD-4C56-B33F-E78C1BA9DEE9}" presName="FiveNodes_1_text" presStyleLbl="node1" presStyleIdx="4" presStyleCnt="5">
        <dgm:presLayoutVars>
          <dgm:bulletEnabled val="1"/>
        </dgm:presLayoutVars>
      </dgm:prSet>
      <dgm:spPr/>
    </dgm:pt>
    <dgm:pt modelId="{2A20A0FB-4FBF-448D-8013-D7CE5C8978D1}" type="pres">
      <dgm:prSet presAssocID="{1F1C46D6-51CD-4C56-B33F-E78C1BA9DEE9}" presName="FiveNodes_2_text" presStyleLbl="node1" presStyleIdx="4" presStyleCnt="5">
        <dgm:presLayoutVars>
          <dgm:bulletEnabled val="1"/>
        </dgm:presLayoutVars>
      </dgm:prSet>
      <dgm:spPr/>
    </dgm:pt>
    <dgm:pt modelId="{EB4851FD-EDBF-4329-8581-EA069EF03CC4}" type="pres">
      <dgm:prSet presAssocID="{1F1C46D6-51CD-4C56-B33F-E78C1BA9DEE9}" presName="FiveNodes_3_text" presStyleLbl="node1" presStyleIdx="4" presStyleCnt="5">
        <dgm:presLayoutVars>
          <dgm:bulletEnabled val="1"/>
        </dgm:presLayoutVars>
      </dgm:prSet>
      <dgm:spPr/>
    </dgm:pt>
    <dgm:pt modelId="{D7C42D80-9CBD-4DCF-9E77-27B73ADABA95}" type="pres">
      <dgm:prSet presAssocID="{1F1C46D6-51CD-4C56-B33F-E78C1BA9DEE9}" presName="FiveNodes_4_text" presStyleLbl="node1" presStyleIdx="4" presStyleCnt="5">
        <dgm:presLayoutVars>
          <dgm:bulletEnabled val="1"/>
        </dgm:presLayoutVars>
      </dgm:prSet>
      <dgm:spPr/>
    </dgm:pt>
    <dgm:pt modelId="{9C3662C3-BC99-4CC4-AA2C-E6278316A551}" type="pres">
      <dgm:prSet presAssocID="{1F1C46D6-51CD-4C56-B33F-E78C1BA9DEE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F86C511-34F6-4494-B186-1B49E30EDA6F}" type="presOf" srcId="{7C2F980D-01B9-44B6-915B-87D54817AB36}" destId="{9C3662C3-BC99-4CC4-AA2C-E6278316A551}" srcOrd="1" destOrd="0" presId="urn:microsoft.com/office/officeart/2005/8/layout/vProcess5"/>
    <dgm:cxn modelId="{D7806023-59A4-43A6-8992-1A5842AEE9CA}" type="presOf" srcId="{79104A74-4BB0-497A-9A50-AC42E9101937}" destId="{A4D93D10-736F-48D5-95BC-6B323849DDB4}" srcOrd="0" destOrd="0" presId="urn:microsoft.com/office/officeart/2005/8/layout/vProcess5"/>
    <dgm:cxn modelId="{B4A88E2B-1676-4641-8819-72A37899A589}" srcId="{1F1C46D6-51CD-4C56-B33F-E78C1BA9DEE9}" destId="{95D47660-0A98-4A51-91E6-4DAA32F8DCDF}" srcOrd="3" destOrd="0" parTransId="{9DA9EF88-6B55-4149-BC3A-8990AAC22BD1}" sibTransId="{5BB04292-14C7-4B2A-AA20-387EE0B930F3}"/>
    <dgm:cxn modelId="{25088137-8402-4567-B5FF-2105655729A1}" type="presOf" srcId="{447A4472-7F92-4605-A19C-987B8A23033C}" destId="{EB4851FD-EDBF-4329-8581-EA069EF03CC4}" srcOrd="1" destOrd="0" presId="urn:microsoft.com/office/officeart/2005/8/layout/vProcess5"/>
    <dgm:cxn modelId="{6081F439-6114-4422-918A-FDA890D19902}" type="presOf" srcId="{1F1C46D6-51CD-4C56-B33F-E78C1BA9DEE9}" destId="{E31F637F-36D3-4D5E-8252-366BFCC23962}" srcOrd="0" destOrd="0" presId="urn:microsoft.com/office/officeart/2005/8/layout/vProcess5"/>
    <dgm:cxn modelId="{8BC43D3C-3595-45C4-9F00-FAC0F14E6E38}" srcId="{1F1C46D6-51CD-4C56-B33F-E78C1BA9DEE9}" destId="{447A4472-7F92-4605-A19C-987B8A23033C}" srcOrd="2" destOrd="0" parTransId="{0E18AA84-6FC5-4FDD-9F86-7221091F032A}" sibTransId="{965C34A2-86AC-4EA9-94C6-B3582A897E80}"/>
    <dgm:cxn modelId="{3B2DD65B-7F42-4456-9B8C-90001F478B12}" type="presOf" srcId="{9463E4FA-B9D7-4995-A8D9-2D137375D855}" destId="{92340863-9A5F-4434-A899-1D41C95F2A5B}" srcOrd="1" destOrd="0" presId="urn:microsoft.com/office/officeart/2005/8/layout/vProcess5"/>
    <dgm:cxn modelId="{60F2664C-AA74-4BC9-82E1-715D8649563E}" srcId="{1F1C46D6-51CD-4C56-B33F-E78C1BA9DEE9}" destId="{A46D7245-EF6E-4209-80E2-96CF0683D6F1}" srcOrd="1" destOrd="0" parTransId="{F4A29954-4548-4376-AC31-AEA6A4263595}" sibTransId="{94FE861D-E20C-40F3-A364-2B1212E39D05}"/>
    <dgm:cxn modelId="{A87AFF50-09C7-4AE0-955A-437D08936E10}" type="presOf" srcId="{A46D7245-EF6E-4209-80E2-96CF0683D6F1}" destId="{D1E02390-857E-4143-9C7E-AFB36D0FC3F8}" srcOrd="0" destOrd="0" presId="urn:microsoft.com/office/officeart/2005/8/layout/vProcess5"/>
    <dgm:cxn modelId="{E3DE2C71-0880-4316-87CE-F29CA69E903E}" type="presOf" srcId="{5BB04292-14C7-4B2A-AA20-387EE0B930F3}" destId="{EF93FC1F-98C0-4A15-8C8A-1F81045C4838}" srcOrd="0" destOrd="0" presId="urn:microsoft.com/office/officeart/2005/8/layout/vProcess5"/>
    <dgm:cxn modelId="{1DD33759-875C-4FFD-94A3-3DD5D54AD0FF}" srcId="{1F1C46D6-51CD-4C56-B33F-E78C1BA9DEE9}" destId="{7C2F980D-01B9-44B6-915B-87D54817AB36}" srcOrd="4" destOrd="0" parTransId="{1B741B0D-9AC7-42E4-8F1A-021763FD1764}" sibTransId="{EDB52051-2D3D-40E8-B24F-16A05F8F1295}"/>
    <dgm:cxn modelId="{5276B67C-2C35-497C-97F1-1DEA48150899}" type="presOf" srcId="{7C2F980D-01B9-44B6-915B-87D54817AB36}" destId="{3AE4C3F6-E7AC-4023-B57C-D0018ADC06DA}" srcOrd="0" destOrd="0" presId="urn:microsoft.com/office/officeart/2005/8/layout/vProcess5"/>
    <dgm:cxn modelId="{A7BF1190-BEA0-498F-976D-8675D72C7340}" type="presOf" srcId="{965C34A2-86AC-4EA9-94C6-B3582A897E80}" destId="{3F29B80A-2D4E-40E8-95DA-F624A3E0BD42}" srcOrd="0" destOrd="0" presId="urn:microsoft.com/office/officeart/2005/8/layout/vProcess5"/>
    <dgm:cxn modelId="{1BC30C9A-CC73-47E1-BB95-23CFB8756EF3}" type="presOf" srcId="{95D47660-0A98-4A51-91E6-4DAA32F8DCDF}" destId="{FA564D90-1B0E-4407-93A6-4E05CADEC64C}" srcOrd="0" destOrd="0" presId="urn:microsoft.com/office/officeart/2005/8/layout/vProcess5"/>
    <dgm:cxn modelId="{36D6ABA4-BA6D-4973-B993-E3825A630E0D}" srcId="{1F1C46D6-51CD-4C56-B33F-E78C1BA9DEE9}" destId="{9463E4FA-B9D7-4995-A8D9-2D137375D855}" srcOrd="0" destOrd="0" parTransId="{8D049A0F-31E8-4EBD-BD6C-920F0EBA6C44}" sibTransId="{79104A74-4BB0-497A-9A50-AC42E9101937}"/>
    <dgm:cxn modelId="{A9FE85AA-B3B9-4987-9095-FBEE733ACBDF}" type="presOf" srcId="{95D47660-0A98-4A51-91E6-4DAA32F8DCDF}" destId="{D7C42D80-9CBD-4DCF-9E77-27B73ADABA95}" srcOrd="1" destOrd="0" presId="urn:microsoft.com/office/officeart/2005/8/layout/vProcess5"/>
    <dgm:cxn modelId="{581161CA-12DC-4937-8806-2F8BF19AB7EB}" type="presOf" srcId="{A46D7245-EF6E-4209-80E2-96CF0683D6F1}" destId="{2A20A0FB-4FBF-448D-8013-D7CE5C8978D1}" srcOrd="1" destOrd="0" presId="urn:microsoft.com/office/officeart/2005/8/layout/vProcess5"/>
    <dgm:cxn modelId="{AD283DCF-EA1B-49AE-B521-5EC788F50861}" type="presOf" srcId="{94FE861D-E20C-40F3-A364-2B1212E39D05}" destId="{86E137F5-3A4D-4D9A-97E3-D7F43E4E9F54}" srcOrd="0" destOrd="0" presId="urn:microsoft.com/office/officeart/2005/8/layout/vProcess5"/>
    <dgm:cxn modelId="{FD3502DE-88B6-4164-A84E-12EFFEEC1B34}" type="presOf" srcId="{9463E4FA-B9D7-4995-A8D9-2D137375D855}" destId="{FEFB4153-56EE-434B-A006-8F747D601F67}" srcOrd="0" destOrd="0" presId="urn:microsoft.com/office/officeart/2005/8/layout/vProcess5"/>
    <dgm:cxn modelId="{8F5B64F5-5F74-44DA-B91F-B7E5CCD2E5A0}" type="presOf" srcId="{447A4472-7F92-4605-A19C-987B8A23033C}" destId="{AD2EAF57-8904-41F7-A274-9A1BA59EDD8B}" srcOrd="0" destOrd="0" presId="urn:microsoft.com/office/officeart/2005/8/layout/vProcess5"/>
    <dgm:cxn modelId="{0D52815B-D790-4938-9AB3-4D16EB01A206}" type="presParOf" srcId="{E31F637F-36D3-4D5E-8252-366BFCC23962}" destId="{DB9C23F9-3507-4DC8-9959-4BB0BA4BC916}" srcOrd="0" destOrd="0" presId="urn:microsoft.com/office/officeart/2005/8/layout/vProcess5"/>
    <dgm:cxn modelId="{BF3CDE27-5182-4B35-A118-CADC920F3EF3}" type="presParOf" srcId="{E31F637F-36D3-4D5E-8252-366BFCC23962}" destId="{FEFB4153-56EE-434B-A006-8F747D601F67}" srcOrd="1" destOrd="0" presId="urn:microsoft.com/office/officeart/2005/8/layout/vProcess5"/>
    <dgm:cxn modelId="{D04DEA2E-77A3-4720-A524-161F55F61529}" type="presParOf" srcId="{E31F637F-36D3-4D5E-8252-366BFCC23962}" destId="{D1E02390-857E-4143-9C7E-AFB36D0FC3F8}" srcOrd="2" destOrd="0" presId="urn:microsoft.com/office/officeart/2005/8/layout/vProcess5"/>
    <dgm:cxn modelId="{BDA869F7-C0E2-4F07-A9A3-99156A359927}" type="presParOf" srcId="{E31F637F-36D3-4D5E-8252-366BFCC23962}" destId="{AD2EAF57-8904-41F7-A274-9A1BA59EDD8B}" srcOrd="3" destOrd="0" presId="urn:microsoft.com/office/officeart/2005/8/layout/vProcess5"/>
    <dgm:cxn modelId="{91FF5969-07A3-48D2-A092-D0D59E51A0AC}" type="presParOf" srcId="{E31F637F-36D3-4D5E-8252-366BFCC23962}" destId="{FA564D90-1B0E-4407-93A6-4E05CADEC64C}" srcOrd="4" destOrd="0" presId="urn:microsoft.com/office/officeart/2005/8/layout/vProcess5"/>
    <dgm:cxn modelId="{9FA7491F-7DED-4743-8C1D-3CB1F75804C1}" type="presParOf" srcId="{E31F637F-36D3-4D5E-8252-366BFCC23962}" destId="{3AE4C3F6-E7AC-4023-B57C-D0018ADC06DA}" srcOrd="5" destOrd="0" presId="urn:microsoft.com/office/officeart/2005/8/layout/vProcess5"/>
    <dgm:cxn modelId="{D421150C-A5D0-49D4-B0A5-11322CC8D1A7}" type="presParOf" srcId="{E31F637F-36D3-4D5E-8252-366BFCC23962}" destId="{A4D93D10-736F-48D5-95BC-6B323849DDB4}" srcOrd="6" destOrd="0" presId="urn:microsoft.com/office/officeart/2005/8/layout/vProcess5"/>
    <dgm:cxn modelId="{411B7FBE-ED93-4911-8F0C-691DFF31A67B}" type="presParOf" srcId="{E31F637F-36D3-4D5E-8252-366BFCC23962}" destId="{86E137F5-3A4D-4D9A-97E3-D7F43E4E9F54}" srcOrd="7" destOrd="0" presId="urn:microsoft.com/office/officeart/2005/8/layout/vProcess5"/>
    <dgm:cxn modelId="{8D1CFF3A-3025-4D3A-AABA-AB2E1FACA40C}" type="presParOf" srcId="{E31F637F-36D3-4D5E-8252-366BFCC23962}" destId="{3F29B80A-2D4E-40E8-95DA-F624A3E0BD42}" srcOrd="8" destOrd="0" presId="urn:microsoft.com/office/officeart/2005/8/layout/vProcess5"/>
    <dgm:cxn modelId="{CAA4B7C5-C204-42F4-A3D7-452E44ECE8C0}" type="presParOf" srcId="{E31F637F-36D3-4D5E-8252-366BFCC23962}" destId="{EF93FC1F-98C0-4A15-8C8A-1F81045C4838}" srcOrd="9" destOrd="0" presId="urn:microsoft.com/office/officeart/2005/8/layout/vProcess5"/>
    <dgm:cxn modelId="{D68B59CF-7FEF-4D1C-BACB-00FDD58A11CD}" type="presParOf" srcId="{E31F637F-36D3-4D5E-8252-366BFCC23962}" destId="{92340863-9A5F-4434-A899-1D41C95F2A5B}" srcOrd="10" destOrd="0" presId="urn:microsoft.com/office/officeart/2005/8/layout/vProcess5"/>
    <dgm:cxn modelId="{DABC9147-9148-43CE-9C8E-3616BE29DF2D}" type="presParOf" srcId="{E31F637F-36D3-4D5E-8252-366BFCC23962}" destId="{2A20A0FB-4FBF-448D-8013-D7CE5C8978D1}" srcOrd="11" destOrd="0" presId="urn:microsoft.com/office/officeart/2005/8/layout/vProcess5"/>
    <dgm:cxn modelId="{1ED6DE07-DAA5-46A6-821C-C0BEB96F544F}" type="presParOf" srcId="{E31F637F-36D3-4D5E-8252-366BFCC23962}" destId="{EB4851FD-EDBF-4329-8581-EA069EF03CC4}" srcOrd="12" destOrd="0" presId="urn:microsoft.com/office/officeart/2005/8/layout/vProcess5"/>
    <dgm:cxn modelId="{A13B3CF6-8F27-4465-9C9F-083D96A151D5}" type="presParOf" srcId="{E31F637F-36D3-4D5E-8252-366BFCC23962}" destId="{D7C42D80-9CBD-4DCF-9E77-27B73ADABA95}" srcOrd="13" destOrd="0" presId="urn:microsoft.com/office/officeart/2005/8/layout/vProcess5"/>
    <dgm:cxn modelId="{8EE5BAB0-4AF3-4E39-916C-896D039C5F31}" type="presParOf" srcId="{E31F637F-36D3-4D5E-8252-366BFCC23962}" destId="{9C3662C3-BC99-4CC4-AA2C-E6278316A55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FB4153-56EE-434B-A006-8F747D601F67}">
      <dsp:nvSpPr>
        <dsp:cNvPr id="0" name=""/>
        <dsp:cNvSpPr/>
      </dsp:nvSpPr>
      <dsp:spPr>
        <a:xfrm>
          <a:off x="0" y="0"/>
          <a:ext cx="6600871" cy="874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Proposta de Minuta de Lei – Prefeitura Municipal do Natal/Start;</a:t>
          </a:r>
          <a:endParaRPr lang="pt-BR" sz="2400" kern="1200" dirty="0">
            <a:latin typeface="+mn-lt"/>
          </a:endParaRPr>
        </a:p>
      </dsp:txBody>
      <dsp:txXfrm>
        <a:off x="25610" y="25610"/>
        <a:ext cx="5555019" cy="823181"/>
      </dsp:txXfrm>
    </dsp:sp>
    <dsp:sp modelId="{D1E02390-857E-4143-9C7E-AFB36D0FC3F8}">
      <dsp:nvSpPr>
        <dsp:cNvPr id="0" name=""/>
        <dsp:cNvSpPr/>
      </dsp:nvSpPr>
      <dsp:spPr>
        <a:xfrm>
          <a:off x="492922" y="995845"/>
          <a:ext cx="6600871" cy="874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do COMSAB;</a:t>
          </a:r>
          <a:endParaRPr lang="pt-BR" sz="2400" kern="1200" dirty="0">
            <a:latin typeface="+mn-lt"/>
          </a:endParaRPr>
        </a:p>
      </dsp:txBody>
      <dsp:txXfrm>
        <a:off x="518532" y="1021455"/>
        <a:ext cx="5488368" cy="823181"/>
      </dsp:txXfrm>
    </dsp:sp>
    <dsp:sp modelId="{AD2EAF57-8904-41F7-A274-9A1BA59EDD8B}">
      <dsp:nvSpPr>
        <dsp:cNvPr id="0" name=""/>
        <dsp:cNvSpPr/>
      </dsp:nvSpPr>
      <dsp:spPr>
        <a:xfrm>
          <a:off x="985844" y="1991691"/>
          <a:ext cx="6600871" cy="874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0" strike="noStrike" kern="1200" spc="-1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do CONCIDADE;</a:t>
          </a:r>
          <a:endParaRPr lang="pt-BR" sz="2400" kern="1200" dirty="0">
            <a:latin typeface="+mn-lt"/>
          </a:endParaRPr>
        </a:p>
      </dsp:txBody>
      <dsp:txXfrm>
        <a:off x="1011454" y="2017301"/>
        <a:ext cx="5488368" cy="823181"/>
      </dsp:txXfrm>
    </dsp:sp>
    <dsp:sp modelId="{FA564D90-1B0E-4407-93A6-4E05CADEC64C}">
      <dsp:nvSpPr>
        <dsp:cNvPr id="0" name=""/>
        <dsp:cNvSpPr/>
      </dsp:nvSpPr>
      <dsp:spPr>
        <a:xfrm>
          <a:off x="1478766" y="2987537"/>
          <a:ext cx="6600871" cy="874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0" strike="noStrike" kern="1200" spc="-1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Apreciação e aprovação da Câmara Municipal do Natal;</a:t>
          </a:r>
          <a:endParaRPr lang="pt-BR" sz="2400" b="0" strike="noStrike" kern="1200" spc="-1" dirty="0">
            <a:uFill>
              <a:solidFill>
                <a:srgbClr val="FFFFFF"/>
              </a:solidFill>
            </a:uFill>
            <a:latin typeface="+mn-lt"/>
          </a:endParaRPr>
        </a:p>
      </dsp:txBody>
      <dsp:txXfrm>
        <a:off x="1504376" y="3013147"/>
        <a:ext cx="5488368" cy="823181"/>
      </dsp:txXfrm>
    </dsp:sp>
    <dsp:sp modelId="{3AE4C3F6-E7AC-4023-B57C-D0018ADC06DA}">
      <dsp:nvSpPr>
        <dsp:cNvPr id="0" name=""/>
        <dsp:cNvSpPr/>
      </dsp:nvSpPr>
      <dsp:spPr>
        <a:xfrm>
          <a:off x="1971688" y="3983382"/>
          <a:ext cx="6600871" cy="874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Sanção e publicação do Prefeito.</a:t>
          </a:r>
          <a:endParaRPr lang="pt-BR" sz="2400" kern="1200" dirty="0">
            <a:latin typeface="+mn-lt"/>
          </a:endParaRPr>
        </a:p>
      </dsp:txBody>
      <dsp:txXfrm>
        <a:off x="1997298" y="4008992"/>
        <a:ext cx="5488368" cy="823181"/>
      </dsp:txXfrm>
    </dsp:sp>
    <dsp:sp modelId="{A4D93D10-736F-48D5-95BC-6B323849DDB4}">
      <dsp:nvSpPr>
        <dsp:cNvPr id="0" name=""/>
        <dsp:cNvSpPr/>
      </dsp:nvSpPr>
      <dsp:spPr>
        <a:xfrm>
          <a:off x="6032510" y="638798"/>
          <a:ext cx="568360" cy="56836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700" kern="1200">
            <a:latin typeface="+mn-lt"/>
          </a:endParaRPr>
        </a:p>
      </dsp:txBody>
      <dsp:txXfrm>
        <a:off x="6160391" y="638798"/>
        <a:ext cx="312598" cy="427691"/>
      </dsp:txXfrm>
    </dsp:sp>
    <dsp:sp modelId="{86E137F5-3A4D-4D9A-97E3-D7F43E4E9F54}">
      <dsp:nvSpPr>
        <dsp:cNvPr id="0" name=""/>
        <dsp:cNvSpPr/>
      </dsp:nvSpPr>
      <dsp:spPr>
        <a:xfrm>
          <a:off x="6525432" y="1634644"/>
          <a:ext cx="568360" cy="56836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700" kern="1200">
            <a:latin typeface="+mn-lt"/>
          </a:endParaRPr>
        </a:p>
      </dsp:txBody>
      <dsp:txXfrm>
        <a:off x="6653313" y="1634644"/>
        <a:ext cx="312598" cy="427691"/>
      </dsp:txXfrm>
    </dsp:sp>
    <dsp:sp modelId="{3F29B80A-2D4E-40E8-95DA-F624A3E0BD42}">
      <dsp:nvSpPr>
        <dsp:cNvPr id="0" name=""/>
        <dsp:cNvSpPr/>
      </dsp:nvSpPr>
      <dsp:spPr>
        <a:xfrm>
          <a:off x="7018354" y="2615916"/>
          <a:ext cx="568360" cy="56836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700" kern="1200">
            <a:latin typeface="+mn-lt"/>
          </a:endParaRPr>
        </a:p>
      </dsp:txBody>
      <dsp:txXfrm>
        <a:off x="7146235" y="2615916"/>
        <a:ext cx="312598" cy="427691"/>
      </dsp:txXfrm>
    </dsp:sp>
    <dsp:sp modelId="{EF93FC1F-98C0-4A15-8C8A-1F81045C4838}">
      <dsp:nvSpPr>
        <dsp:cNvPr id="0" name=""/>
        <dsp:cNvSpPr/>
      </dsp:nvSpPr>
      <dsp:spPr>
        <a:xfrm>
          <a:off x="7511277" y="3621477"/>
          <a:ext cx="568360" cy="56836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700" kern="1200">
            <a:latin typeface="+mn-lt"/>
          </a:endParaRPr>
        </a:p>
      </dsp:txBody>
      <dsp:txXfrm>
        <a:off x="7639158" y="3621477"/>
        <a:ext cx="312598" cy="427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1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mover o slide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50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Clique para editar o formato de notas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50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&lt;cabeçalho&gt;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50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&lt;data/hora&gt;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50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&lt;rodapé&gt;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50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7D0C1A3F-5281-404C-AE5A-EFD92BD7EA04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6.xml.rels><?xml version="1.0" encoding="UTF-8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CustomShape 1"/>
          <p:cNvSpPr/>
          <p:nvPr/>
        </p:nvSpPr>
        <p:spPr>
          <a:xfrm>
            <a:off x="4278240" y="10156680"/>
            <a:ext cx="3265920" cy="519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4AA3DAA8-AA76-4DF4-9F6B-36BFF166C515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561" name="CustomShape 2"/>
          <p:cNvSpPr/>
          <p:nvPr/>
        </p:nvSpPr>
        <p:spPr>
          <a:xfrm>
            <a:off x="4278240" y="10156680"/>
            <a:ext cx="3267360" cy="521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409424AA-A25B-409E-AE5E-180F2860E6EB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562" name="CustomShape 3"/>
          <p:cNvSpPr/>
          <p:nvPr/>
        </p:nvSpPr>
        <p:spPr>
          <a:xfrm>
            <a:off x="755640" y="5078520"/>
            <a:ext cx="6042600" cy="480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3" name="CustomShape 4"/>
          <p:cNvSpPr/>
          <p:nvPr/>
        </p:nvSpPr>
        <p:spPr>
          <a:xfrm>
            <a:off x="4278240" y="10156680"/>
            <a:ext cx="3264480" cy="5180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280" cy="3428280"/>
          </a:xfrm>
          <a:prstGeom prst="rect">
            <a:avLst/>
          </a:prstGeom>
        </p:spPr>
      </p:sp>
      <p:sp>
        <p:nvSpPr>
          <p:cNvPr id="56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566" name="CustomShape 3"/>
          <p:cNvSpPr/>
          <p:nvPr/>
        </p:nvSpPr>
        <p:spPr>
          <a:xfrm>
            <a:off x="4278960" y="10157400"/>
            <a:ext cx="3279960" cy="53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3465A3E8-077F-4491-A237-8998D6A3FD82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+mn-ea"/>
              </a:rPr>
              <a:t>16</a:t>
            </a:fld>
            <a:endParaRPr b="0" lang="pt-BR" sz="14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0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2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2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3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4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4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5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7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7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7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8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8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9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0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1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1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2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2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2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2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3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3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4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5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6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7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7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7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8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8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9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9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6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7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9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00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9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17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1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2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2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10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2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2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2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2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3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6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3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9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4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3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4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4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7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8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9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50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51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67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6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7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7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1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28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7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7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7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8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2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8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6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8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89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9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3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4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9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7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8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99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00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01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4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8.xml"/><Relationship Id="rId6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0.xml"/><Relationship Id="rId8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96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9.xml"/><Relationship Id="rId5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2.xml"/><Relationship Id="rId8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08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4.xml"/><Relationship Id="rId8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19.xml"/><Relationship Id="rId13" Type="http://schemas.openxmlformats.org/officeDocument/2006/relationships/slideLayout" Target="../slideLayouts/slideLayout12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3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70000"/>
              <a:tint val="40000"/>
              <a:hueOff val="0"/>
              <a:satOff val="0"/>
              <a:lumOff val="0"/>
              <a:alphaOff val="0"/>
            </a:schemeClr>
          </a:solidFill>
          <a:ln w="9360"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51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2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3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4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8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2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latin typeface="Arial"/>
              </a:rPr>
              <a:t>Clique para editar o formato do texto do título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64" name="PlaceHolder 15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chemeClr val="accent1">
                <a:tint val="50000"/>
                <a:hueOff val="0"/>
                <a:satOff val="0"/>
                <a:lumOff val="0"/>
                <a:alphaOff val="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0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1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6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0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0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21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5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26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0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0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31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5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5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latin typeface="Arial"/>
              </a:rPr>
              <a:t>Clique para editar o formato do texto do título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36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70000"/>
              <a:tint val="40000"/>
              <a:hueOff val="0"/>
              <a:satOff val="0"/>
              <a:lumOff val="0"/>
              <a:alphaOff val="0"/>
            </a:schemeClr>
          </a:solidFill>
          <a:ln w="9360"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02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03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04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5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6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7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8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9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0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1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2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3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28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latin typeface="Arial"/>
              </a:rPr>
              <a:t>Clique para editar o formato do texto do título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414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415" name="PlaceHolder 15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3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54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55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6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7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8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9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0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1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2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3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4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46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wmf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00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image" Target="../media/image4.png"/><Relationship Id="rId7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00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00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00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00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00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00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0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00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00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00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slideLayout" Target="../slideLayouts/slideLayout100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16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37.xml"/><Relationship Id="rId4" Type="http://schemas.openxmlformats.org/officeDocument/2006/relationships/notesSlide" Target="../notesSlides/notesSlide1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8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CustomShape 1"/>
          <p:cNvSpPr/>
          <p:nvPr/>
        </p:nvSpPr>
        <p:spPr>
          <a:xfrm>
            <a:off x="0" y="2951640"/>
            <a:ext cx="10080000" cy="165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>
            <a:no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APRESENTAÇÃO DO CRONOGRAMA DO PROCESSO DE REVISÃO TARIFÁRIA PARA OS SERVIÇOS DE ABASTECIMENTO DE ÁGUA E ESGOTAMENTO SANITÁRIO DO MUNICÍPIO DO NATAL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4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4º Ciclo de Revisão Tarifária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509" name="CustomShape 2"/>
          <p:cNvSpPr/>
          <p:nvPr/>
        </p:nvSpPr>
        <p:spPr>
          <a:xfrm>
            <a:off x="2232000" y="503280"/>
            <a:ext cx="176760" cy="360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510" name="Imagem 6148" descr=""/>
          <p:cNvPicPr/>
          <p:nvPr/>
        </p:nvPicPr>
        <p:blipFill>
          <a:blip r:embed="rId1"/>
          <a:stretch/>
        </p:blipFill>
        <p:spPr>
          <a:xfrm>
            <a:off x="0" y="0"/>
            <a:ext cx="4320000" cy="1072080"/>
          </a:xfrm>
          <a:prstGeom prst="rect">
            <a:avLst/>
          </a:prstGeom>
          <a:ln w="9360">
            <a:noFill/>
          </a:ln>
        </p:spPr>
      </p:pic>
      <p:sp>
        <p:nvSpPr>
          <p:cNvPr id="511" name="CustomShape 3"/>
          <p:cNvSpPr/>
          <p:nvPr/>
        </p:nvSpPr>
        <p:spPr>
          <a:xfrm>
            <a:off x="0" y="7164360"/>
            <a:ext cx="10076400" cy="31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pt-BR" sz="18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julho 2021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512" name="Imagem 459" descr=""/>
          <p:cNvPicPr/>
          <p:nvPr/>
        </p:nvPicPr>
        <p:blipFill>
          <a:blip r:embed="rId2"/>
          <a:stretch/>
        </p:blipFill>
        <p:spPr>
          <a:xfrm>
            <a:off x="7205400" y="0"/>
            <a:ext cx="2874600" cy="1108800"/>
          </a:xfrm>
          <a:prstGeom prst="rect">
            <a:avLst/>
          </a:prstGeom>
          <a:ln>
            <a:noFill/>
          </a:ln>
        </p:spPr>
      </p:pic>
      <p:sp>
        <p:nvSpPr>
          <p:cNvPr id="513" name="CustomShape 4"/>
          <p:cNvSpPr/>
          <p:nvPr/>
        </p:nvSpPr>
        <p:spPr>
          <a:xfrm>
            <a:off x="3600" y="6444000"/>
            <a:ext cx="10076400" cy="835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Fábio Góis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18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Diretor Técnico ARSBAN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extShape 1"/>
          <p:cNvSpPr txBox="1"/>
          <p:nvPr/>
        </p:nvSpPr>
        <p:spPr>
          <a:xfrm>
            <a:off x="0" y="249840"/>
            <a:ext cx="568836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RESOLUÇÃO nº 2/2018-ARSBAN</a:t>
            </a:r>
            <a:endParaRPr b="0" lang="pt-BR" sz="2000" spc="-1" strike="noStrike">
              <a:solidFill>
                <a:srgbClr val="0070c0"/>
              </a:solidFill>
              <a:latin typeface="Arial"/>
            </a:endParaRPr>
          </a:p>
        </p:txBody>
      </p:sp>
      <p:sp>
        <p:nvSpPr>
          <p:cNvPr id="515" name="TextShape 2"/>
          <p:cNvSpPr txBox="1"/>
          <p:nvPr/>
        </p:nvSpPr>
        <p:spPr>
          <a:xfrm>
            <a:off x="0" y="2845080"/>
            <a:ext cx="9607680" cy="3328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1800" spc="-1" strike="noStrike">
              <a:latin typeface="Arial"/>
            </a:endParaRPr>
          </a:p>
          <a:p>
            <a:r>
              <a:rPr b="1" lang="pt-BR" sz="20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Art. 2º Para efeitos da presente resolução, são aplicáveis as seguintes definições:</a:t>
            </a:r>
            <a:endParaRPr b="0" lang="pt-BR" sz="2000" spc="-1" strike="noStrike">
              <a:latin typeface="Arial"/>
            </a:endParaRPr>
          </a:p>
          <a:p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1800" spc="-1" strike="noStrike">
              <a:latin typeface="Arial"/>
            </a:endParaRPr>
          </a:p>
          <a:p>
            <a:endParaRPr b="0" lang="pt-BR" sz="1800" spc="-1" strike="noStrike">
              <a:latin typeface="Arial"/>
            </a:endParaRPr>
          </a:p>
          <a:p>
            <a:pPr algn="just"/>
            <a:r>
              <a:rPr b="1" lang="pt-BR" sz="2000" spc="-1" strike="noStrike">
                <a:solidFill>
                  <a:srgbClr val="00000a"/>
                </a:solidFill>
                <a:latin typeface="Times New Roman"/>
                <a:ea typeface="TimesNewRomanPSMT"/>
              </a:rPr>
              <a:t>XIX - Revisão Tarifária Periódica: </a:t>
            </a:r>
            <a:r>
              <a:rPr b="1" lang="pt-BR" sz="20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compreende a reavaliação das condições da prestação dos serviços e das tarifas praticadas (equilíbrio econômico-financeiro), normatizada e apreciada pela Agência Reguladora, objetivando a distribuição dos ganhos de produtividade com os usuários e a reavaliação das condições de mercado;</a:t>
            </a:r>
            <a:endParaRPr b="0" lang="pt-BR" sz="2000" spc="-1" strike="noStrike">
              <a:latin typeface="Arial"/>
            </a:endParaRPr>
          </a:p>
          <a:p>
            <a:endParaRPr b="0" lang="pt-BR" sz="2000" spc="-1" strike="noStrike">
              <a:latin typeface="Arial"/>
            </a:endParaRPr>
          </a:p>
          <a:p>
            <a:endParaRPr b="0" lang="pt-BR" sz="2000" spc="-1" strike="noStrike">
              <a:latin typeface="Arial"/>
            </a:endParaRPr>
          </a:p>
        </p:txBody>
      </p:sp>
      <p:sp>
        <p:nvSpPr>
          <p:cNvPr id="516" name="TextShape 3"/>
          <p:cNvSpPr txBox="1"/>
          <p:nvPr/>
        </p:nvSpPr>
        <p:spPr>
          <a:xfrm>
            <a:off x="2952000" y="792000"/>
            <a:ext cx="6336000" cy="2649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/>
            <a:r>
              <a:rPr b="0" lang="pt-BR" sz="1800" spc="-1" strike="noStrike">
                <a:latin typeface="Arial"/>
                <a:ea typeface="Microsoft YaHei"/>
              </a:rPr>
              <a:t>Estabelece </a:t>
            </a: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b="0" lang="pt-BR" sz="1800" spc="-1" strike="noStrike">
                <a:latin typeface="Arial"/>
              </a:rPr>
              <a:t>as diretrizes e metodologias dos mecanismos de revisão tarifária e de reajustes tarifários para os serviços de abastecimento de água e esgotamento sanitário, referente ao ciclo tarifário previsto para o período 2019-2023, no âmbito do Município do Natal, delegados por contrato de concessão à Companhia de Águas e Esgotos do Rio Grande do Norte – CAERN, e dá outras providências. 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517" name="Imagem 8_4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2860196653"/>
              </p:ext>
            </p:extLst>
          </p:nvPr>
        </p:nvGraphicFramePr>
        <p:xfrm>
          <a:off x="360000" y="904320"/>
          <a:ext cx="8966160" cy="5303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18" name="TextShape 1"/>
          <p:cNvSpPr txBox="1"/>
          <p:nvPr/>
        </p:nvSpPr>
        <p:spPr>
          <a:xfrm>
            <a:off x="360" y="250200"/>
            <a:ext cx="568836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Histórico e Fundamentação</a:t>
            </a:r>
            <a:endParaRPr b="0" lang="pt-BR" sz="2400" spc="-1" strike="noStrike">
              <a:solidFill>
                <a:srgbClr val="0070c0"/>
              </a:solidFill>
              <a:latin typeface="Arial"/>
            </a:endParaRPr>
          </a:p>
        </p:txBody>
      </p:sp>
      <p:pic>
        <p:nvPicPr>
          <p:cNvPr id="519" name="Imagem 8_0" descr=""/>
          <p:cNvPicPr/>
          <p:nvPr/>
        </p:nvPicPr>
        <p:blipFill>
          <a:blip r:embed="rId6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TextShape 1"/>
          <p:cNvSpPr txBox="1"/>
          <p:nvPr/>
        </p:nvSpPr>
        <p:spPr>
          <a:xfrm>
            <a:off x="0" y="24984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1ª ANÁLISE: Relatório Convênio ARSBAN/ UFRN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pic>
        <p:nvPicPr>
          <p:cNvPr id="521" name="" descr=""/>
          <p:cNvPicPr/>
          <p:nvPr/>
        </p:nvPicPr>
        <p:blipFill>
          <a:blip r:embed="rId1"/>
          <a:stretch/>
        </p:blipFill>
        <p:spPr>
          <a:xfrm>
            <a:off x="2354400" y="720000"/>
            <a:ext cx="5372280" cy="6839280"/>
          </a:xfrm>
          <a:prstGeom prst="rect">
            <a:avLst/>
          </a:prstGeom>
          <a:ln>
            <a:noFill/>
          </a:ln>
        </p:spPr>
      </p:pic>
      <p:pic>
        <p:nvPicPr>
          <p:cNvPr id="522" name="Imagem 8_5" descr=""/>
          <p:cNvPicPr/>
          <p:nvPr/>
        </p:nvPicPr>
        <p:blipFill>
          <a:blip r:embed="rId2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" descr=""/>
          <p:cNvPicPr/>
          <p:nvPr/>
        </p:nvPicPr>
        <p:blipFill>
          <a:blip r:embed="rId1"/>
          <a:stretch/>
        </p:blipFill>
        <p:spPr>
          <a:xfrm>
            <a:off x="2363760" y="499680"/>
            <a:ext cx="5353200" cy="6991920"/>
          </a:xfrm>
          <a:prstGeom prst="rect">
            <a:avLst/>
          </a:prstGeom>
          <a:ln>
            <a:noFill/>
          </a:ln>
        </p:spPr>
      </p:pic>
      <p:sp>
        <p:nvSpPr>
          <p:cNvPr id="524" name="TextShape 1"/>
          <p:cNvSpPr txBox="1"/>
          <p:nvPr/>
        </p:nvSpPr>
        <p:spPr>
          <a:xfrm>
            <a:off x="0" y="25020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1ª ANÁLISE: Relatório Convênio ARSBAN/ UFRN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pic>
        <p:nvPicPr>
          <p:cNvPr id="525" name="Imagem 8_6" descr=""/>
          <p:cNvPicPr/>
          <p:nvPr/>
        </p:nvPicPr>
        <p:blipFill>
          <a:blip r:embed="rId2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Imagem 8_7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  <p:pic>
        <p:nvPicPr>
          <p:cNvPr id="527" name="" descr=""/>
          <p:cNvPicPr/>
          <p:nvPr/>
        </p:nvPicPr>
        <p:blipFill>
          <a:blip r:embed="rId2"/>
          <a:stretch/>
        </p:blipFill>
        <p:spPr>
          <a:xfrm>
            <a:off x="1224000" y="693000"/>
            <a:ext cx="6674040" cy="6173280"/>
          </a:xfrm>
          <a:prstGeom prst="rect">
            <a:avLst/>
          </a:prstGeom>
          <a:ln>
            <a:noFill/>
          </a:ln>
        </p:spPr>
      </p:pic>
      <p:sp>
        <p:nvSpPr>
          <p:cNvPr id="528" name="TextShape 1"/>
          <p:cNvSpPr txBox="1"/>
          <p:nvPr/>
        </p:nvSpPr>
        <p:spPr>
          <a:xfrm>
            <a:off x="0" y="25020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1ª ANÁLISE: Relatório Convênio ARSBAN/ UFRN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TextShape 1"/>
          <p:cNvSpPr txBox="1"/>
          <p:nvPr/>
        </p:nvSpPr>
        <p:spPr>
          <a:xfrm>
            <a:off x="0" y="25020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1ª ANÁLISE: Parecer Comissão de Regulação Tarifária ARSBAN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pic>
        <p:nvPicPr>
          <p:cNvPr id="530" name="" descr=""/>
          <p:cNvPicPr/>
          <p:nvPr/>
        </p:nvPicPr>
        <p:blipFill>
          <a:blip r:embed="rId1"/>
          <a:stretch/>
        </p:blipFill>
        <p:spPr>
          <a:xfrm>
            <a:off x="582120" y="2237040"/>
            <a:ext cx="8916480" cy="3085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1" name="" descr=""/>
          <p:cNvPicPr/>
          <p:nvPr/>
        </p:nvPicPr>
        <p:blipFill>
          <a:blip r:embed="rId1"/>
          <a:stretch/>
        </p:blipFill>
        <p:spPr>
          <a:xfrm>
            <a:off x="748440" y="736200"/>
            <a:ext cx="8584200" cy="6823440"/>
          </a:xfrm>
          <a:prstGeom prst="rect">
            <a:avLst/>
          </a:prstGeom>
          <a:ln>
            <a:noFill/>
          </a:ln>
        </p:spPr>
      </p:pic>
      <p:sp>
        <p:nvSpPr>
          <p:cNvPr id="532" name="TextShape 1"/>
          <p:cNvSpPr txBox="1"/>
          <p:nvPr/>
        </p:nvSpPr>
        <p:spPr>
          <a:xfrm>
            <a:off x="0" y="25020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PEDIDO DE RECONSIDERAÇÃO CAERN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2ª ANÁLISE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2ª ANÁLISE: Parecer Comissão de Regulação Tarifária ARSBAN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pic>
        <p:nvPicPr>
          <p:cNvPr id="534" name="" descr=""/>
          <p:cNvPicPr/>
          <p:nvPr/>
        </p:nvPicPr>
        <p:blipFill>
          <a:blip r:embed="rId1"/>
          <a:stretch/>
        </p:blipFill>
        <p:spPr>
          <a:xfrm>
            <a:off x="493920" y="2262600"/>
            <a:ext cx="9092880" cy="3034440"/>
          </a:xfrm>
          <a:prstGeom prst="rect">
            <a:avLst/>
          </a:prstGeom>
          <a:ln>
            <a:noFill/>
          </a:ln>
        </p:spPr>
      </p:pic>
      <p:pic>
        <p:nvPicPr>
          <p:cNvPr id="535" name="Imagem 8_3" descr=""/>
          <p:cNvPicPr/>
          <p:nvPr/>
        </p:nvPicPr>
        <p:blipFill>
          <a:blip r:embed="rId2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sp>
        <p:nvSpPr>
          <p:cNvPr id="537" name="TextShape 2"/>
          <p:cNvSpPr txBox="1"/>
          <p:nvPr/>
        </p:nvSpPr>
        <p:spPr>
          <a:xfrm>
            <a:off x="144000" y="3007440"/>
            <a:ext cx="9648000" cy="1544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>
              <a:lnSpc>
                <a:spcPct val="115000"/>
              </a:lnSpc>
              <a:spcAft>
                <a:spcPts val="1414"/>
              </a:spcAft>
            </a:pPr>
            <a:r>
              <a:rPr b="1" lang="pt-BR" sz="1800" spc="-1" strike="noStrike">
                <a:latin typeface="Times New Roman"/>
                <a:ea typeface="Microsoft YaHei"/>
              </a:rPr>
              <a:t>Art. 1º Homologar o Reposicionamento Tarifário de </a:t>
            </a:r>
            <a:r>
              <a:rPr b="1" lang="pt-BR" sz="1800" spc="-1" strike="noStrike">
                <a:solidFill>
                  <a:srgbClr val="c9211e"/>
                </a:solidFill>
                <a:latin typeface="Times New Roman"/>
                <a:ea typeface="Microsoft YaHei"/>
              </a:rPr>
              <a:t>1,22%</a:t>
            </a:r>
            <a:r>
              <a:rPr b="1" lang="pt-BR" sz="1800" spc="-1" strike="noStrike">
                <a:latin typeface="Times New Roman"/>
                <a:ea typeface="Microsoft YaHei"/>
              </a:rPr>
              <a:t> (um inteiro e vinte e dois centésimos por cento) a ser aplicado sobre as tarifas dos serviços de abastecimento de água e esgotamento sanitário de todas as categorias de clientes conforme Estrutura Tarifária atual da CAERN, devendo ser aplicado sobre os consumos realizados a partir de 30 dias após a sua publicação, conforme ANEXOS I, II, III.</a:t>
            </a:r>
            <a:endParaRPr b="0" lang="pt-BR" sz="1800" spc="-1" strike="noStrike">
              <a:latin typeface="Times New Roman"/>
            </a:endParaRPr>
          </a:p>
        </p:txBody>
      </p:sp>
      <p:pic>
        <p:nvPicPr>
          <p:cNvPr id="538" name="Imagem 8_1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Imagem 8_9" descr=""/>
          <p:cNvPicPr/>
          <p:nvPr/>
        </p:nvPicPr>
        <p:blipFill>
          <a:blip r:embed="rId1">
            <a:alphaModFix amt="40000"/>
          </a:blip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  <p:sp>
        <p:nvSpPr>
          <p:cNvPr id="540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sp>
        <p:nvSpPr>
          <p:cNvPr id="541" name="TextShape 2"/>
          <p:cNvSpPr txBox="1"/>
          <p:nvPr/>
        </p:nvSpPr>
        <p:spPr>
          <a:xfrm>
            <a:off x="144000" y="904680"/>
            <a:ext cx="9648000" cy="6294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>
              <a:lnSpc>
                <a:spcPct val="115000"/>
              </a:lnSpc>
              <a:spcAft>
                <a:spcPts val="1414"/>
              </a:spcAft>
            </a:pPr>
            <a:r>
              <a:rPr b="0" lang="pt-BR" sz="1800" spc="-1" strike="noStrike">
                <a:latin typeface="Times New Roman"/>
              </a:rPr>
              <a:t>Fica instituída a </a:t>
            </a:r>
            <a:r>
              <a:rPr b="1" lang="pt-BR" sz="1800" spc="-1" strike="noStrike">
                <a:latin typeface="Times New Roman"/>
              </a:rPr>
              <a:t>Agenda Regulatória e procedimentos</a:t>
            </a:r>
            <a:r>
              <a:rPr b="0" lang="pt-BR" sz="1800" spc="-1" strike="noStrike">
                <a:latin typeface="Times New Roman"/>
              </a:rPr>
              <a:t>, para o ciclo tarifário de que trata esta Resolução, com as seguintes diretrizes: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O primeiro reajuste do ciclo tarifário terá a data base inicial de 01/05/2021 para fins de efeitos inflacionários;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ARSBAN desenvolverá em até 6 (seis) meses, a contar do início do ciclo tarifário, nota técnica que disciplina o processo de reajuste tarifário e de revisão tarifária extraordinária;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No intervalo de até 3 anos (a contar do início do ciclo tarifário), a ARSBAN desenvolverá estudos sobre mudanças na estrutura da tabela tarifária, que não comprometam o equilíbrio econômico-financeiro da prestação dos serviços;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agência homologará e blindará a base de ativos regulatórios em até 11 meses, a contar do início do ciclo tarifário: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base de ativos regulatórios construídos ou adquiridos até 31/12/2018 e reconhecida no IRT é provisória (sem homologação);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ARSBAN procederá o ajuste pelo valor homologado na primeira checagem anual, sem considerar o disposto no item 5 da Nota Técnica nº 01 da Resolução ARSBAN nº 02/2018, sendo o impacto (aumento ou diminuição) do referido ajuste no IRT incorporado ao primeiro reajuste do ciclo tarifário por adição ou dedução, conforme o resultado calculado;</a:t>
            </a:r>
            <a:endParaRPr b="0" lang="pt-BR" sz="18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sp>
        <p:nvSpPr>
          <p:cNvPr id="543" name="TextShape 2"/>
          <p:cNvSpPr txBox="1"/>
          <p:nvPr/>
        </p:nvSpPr>
        <p:spPr>
          <a:xfrm>
            <a:off x="144000" y="904680"/>
            <a:ext cx="9648000" cy="4951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>
              <a:lnSpc>
                <a:spcPct val="115000"/>
              </a:lnSpc>
              <a:spcAft>
                <a:spcPts val="1701"/>
              </a:spcAft>
            </a:pPr>
            <a:r>
              <a:rPr b="0" lang="pt-BR" sz="1800" spc="-1" strike="noStrike">
                <a:latin typeface="Times New Roman"/>
              </a:rPr>
              <a:t>Fica instituída a </a:t>
            </a:r>
            <a:r>
              <a:rPr b="1" lang="pt-BR" sz="1800" spc="-1" strike="noStrike">
                <a:latin typeface="Times New Roman"/>
              </a:rPr>
              <a:t>Agenda Regulatória e procedimentos</a:t>
            </a:r>
            <a:r>
              <a:rPr b="0" lang="pt-BR" sz="1800" spc="-1" strike="noStrike">
                <a:latin typeface="Times New Roman"/>
              </a:rPr>
              <a:t>, para o ciclo tarifário de que trata esta Resolução, com as seguintes diretrizes: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(...)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ARSBAN editará nota técnica sobre a formação e reconhecimento da base de ativos em até 3 anos, a contar do início do ciclo tarifário aprovado por esta resolução;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 CAERN comprovará em até 10 meses, a contar do início do ciclo tarifário, a estabilidade da curva de maturidade dos débitos dos consumidores;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O impacto (aumento ou diminuição) da comprovação de que trata o inciso V deste artigo no IRT, deverá ser incorporado (por adição ou dedução) ao primeiro reajuste do ciclo tarifário, conforme resultado calculado;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Após a aprovação do pleito tarifário, a ARSBAN acompanhará, a cada intervalo de máximo 12 meses da vigência do ciclo, a execução do plano de outros serviços de terceiros incremental e plano de investimentos aprovados pela agência neste pleito;</a:t>
            </a:r>
            <a:endParaRPr b="0" lang="pt-BR" sz="1800" spc="-1" strike="noStrike">
              <a:latin typeface="Times New Roman"/>
            </a:endParaRPr>
          </a:p>
        </p:txBody>
      </p:sp>
      <p:pic>
        <p:nvPicPr>
          <p:cNvPr id="544" name="Imagem 8_8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sp>
        <p:nvSpPr>
          <p:cNvPr id="546" name="TextShape 2"/>
          <p:cNvSpPr txBox="1"/>
          <p:nvPr/>
        </p:nvSpPr>
        <p:spPr>
          <a:xfrm>
            <a:off x="144000" y="904680"/>
            <a:ext cx="9648000" cy="5167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>
              <a:lnSpc>
                <a:spcPct val="115000"/>
              </a:lnSpc>
              <a:spcAft>
                <a:spcPts val="1701"/>
              </a:spcAft>
            </a:pPr>
            <a:r>
              <a:rPr b="0" lang="pt-BR" sz="1800" spc="-1" strike="noStrike">
                <a:latin typeface="Times New Roman"/>
              </a:rPr>
              <a:t>Fica instituída a </a:t>
            </a:r>
            <a:r>
              <a:rPr b="1" lang="pt-BR" sz="1800" spc="-1" strike="noStrike">
                <a:latin typeface="Times New Roman"/>
              </a:rPr>
              <a:t>Agenda Regulatória e procedimentos</a:t>
            </a:r>
            <a:r>
              <a:rPr b="0" lang="pt-BR" sz="1800" spc="-1" strike="noStrike">
                <a:latin typeface="Times New Roman"/>
              </a:rPr>
              <a:t>, para o ciclo tarifário de que trata esta Resolução, com as seguintes diretrizes: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(...)</a:t>
            </a:r>
            <a:endParaRPr b="0" lang="pt-BR" sz="1800" spc="-1" strike="noStrike">
              <a:latin typeface="Times New Roman"/>
            </a:endParaRPr>
          </a:p>
          <a:p>
            <a:pPr marL="216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No intervalo máximo de 38 meses, a contar do início do ciclo tarifário, a ARSBAN ampliará o alcance da Nota Técnica Nº 001/2018, nos termos da Lei nº 11.445/2007, atualizada pela Lei nº 14.026/2020, com regras e mecanismos de: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indução de eficiência de todas OPEX por critérios de avaliação comparativa de </a:t>
            </a:r>
            <a:r>
              <a:rPr b="0" lang="pt-BR" sz="1800" spc="-1" strike="noStrike">
                <a:solidFill>
                  <a:srgbClr val="000000"/>
                </a:solidFill>
                <a:latin typeface="Times New Roman"/>
              </a:rPr>
              <a:t>benchmark</a:t>
            </a:r>
            <a:r>
              <a:rPr b="0" lang="pt-BR" sz="1800" spc="-1" strike="noStrike">
                <a:latin typeface="Times New Roman"/>
              </a:rPr>
              <a:t> (fator-x) e critérios de elegibilidade dos referidos gastos;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indução de qualidade dos serviços (fator-k);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reconhecimento regulatório da composição e mensuração da água importada, inclusive as Estações de Tratamento de Água e Sistema Zona 16 que abastecem o Município do Natal, subsídios cruzados e fixação de critérios de rateio dos gastos comuns com outros municípios;</a:t>
            </a:r>
            <a:endParaRPr b="0" lang="pt-BR" sz="1800" spc="-1" strike="noStrike">
              <a:latin typeface="Times New Roman"/>
            </a:endParaRPr>
          </a:p>
          <a:p>
            <a:pPr lvl="1" marL="432000" indent="-216000" algn="just">
              <a:lnSpc>
                <a:spcPct val="115000"/>
              </a:lnSpc>
              <a:spcAft>
                <a:spcPts val="1701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Times New Roman"/>
              </a:rPr>
              <a:t>gerenciamento e reconhecimento do risco regulatório;</a:t>
            </a:r>
            <a:endParaRPr b="0" lang="pt-BR" sz="1800" spc="-1" strike="noStrike">
              <a:latin typeface="Times New Roman"/>
            </a:endParaRPr>
          </a:p>
        </p:txBody>
      </p:sp>
      <p:pic>
        <p:nvPicPr>
          <p:cNvPr id="547" name="Imagem 8_10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TextShape 1"/>
          <p:cNvSpPr txBox="1"/>
          <p:nvPr/>
        </p:nvSpPr>
        <p:spPr>
          <a:xfrm>
            <a:off x="0" y="250560"/>
            <a:ext cx="7560000" cy="654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2e5f99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2e5f99"/>
              </a:solidFill>
              <a:latin typeface="Arial"/>
            </a:endParaRPr>
          </a:p>
        </p:txBody>
      </p:sp>
      <p:pic>
        <p:nvPicPr>
          <p:cNvPr id="549" name="" descr=""/>
          <p:cNvPicPr/>
          <p:nvPr/>
        </p:nvPicPr>
        <p:blipFill>
          <a:blip r:embed="rId1"/>
          <a:stretch/>
        </p:blipFill>
        <p:spPr>
          <a:xfrm>
            <a:off x="558720" y="2556000"/>
            <a:ext cx="8963640" cy="2447640"/>
          </a:xfrm>
          <a:prstGeom prst="rect">
            <a:avLst/>
          </a:prstGeom>
          <a:ln>
            <a:noFill/>
          </a:ln>
        </p:spPr>
      </p:pic>
      <p:pic>
        <p:nvPicPr>
          <p:cNvPr id="550" name="Imagem 8_2" descr=""/>
          <p:cNvPicPr/>
          <p:nvPr/>
        </p:nvPicPr>
        <p:blipFill>
          <a:blip r:embed="rId2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Imagem 8_11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  <p:sp>
        <p:nvSpPr>
          <p:cNvPr id="552" name="CustomShape 1"/>
          <p:cNvSpPr/>
          <p:nvPr/>
        </p:nvSpPr>
        <p:spPr>
          <a:xfrm>
            <a:off x="0" y="0"/>
            <a:ext cx="8357400" cy="104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553" name="" descr=""/>
          <p:cNvPicPr/>
          <p:nvPr/>
        </p:nvPicPr>
        <p:blipFill>
          <a:blip r:embed="rId2"/>
          <a:stretch/>
        </p:blipFill>
        <p:spPr>
          <a:xfrm>
            <a:off x="1855800" y="-7560"/>
            <a:ext cx="6369480" cy="755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4" name="Imagem 8_12" descr=""/>
          <p:cNvPicPr/>
          <p:nvPr/>
        </p:nvPicPr>
        <p:blipFill>
          <a:blip r:embed="rId1"/>
          <a:stretch/>
        </p:blipFill>
        <p:spPr>
          <a:xfrm>
            <a:off x="504000" y="6264000"/>
            <a:ext cx="1762560" cy="1260000"/>
          </a:xfrm>
          <a:prstGeom prst="rect">
            <a:avLst/>
          </a:prstGeom>
          <a:ln>
            <a:noFill/>
          </a:ln>
        </p:spPr>
      </p:pic>
      <p:sp>
        <p:nvSpPr>
          <p:cNvPr id="555" name="CustomShape 1"/>
          <p:cNvSpPr/>
          <p:nvPr/>
        </p:nvSpPr>
        <p:spPr>
          <a:xfrm>
            <a:off x="325440" y="1065240"/>
            <a:ext cx="9357480" cy="627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556" name="" descr=""/>
          <p:cNvPicPr/>
          <p:nvPr/>
        </p:nvPicPr>
        <p:blipFill>
          <a:blip r:embed="rId2"/>
          <a:stretch/>
        </p:blipFill>
        <p:spPr>
          <a:xfrm>
            <a:off x="279360" y="912600"/>
            <a:ext cx="9522000" cy="5734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CustomShape 1"/>
          <p:cNvSpPr/>
          <p:nvPr/>
        </p:nvSpPr>
        <p:spPr>
          <a:xfrm>
            <a:off x="504000" y="301320"/>
            <a:ext cx="9071280" cy="1261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8" name="CustomShape 2"/>
          <p:cNvSpPr/>
          <p:nvPr/>
        </p:nvSpPr>
        <p:spPr>
          <a:xfrm>
            <a:off x="504000" y="1768680"/>
            <a:ext cx="9071280" cy="4383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559" name="Picture 2" descr=""/>
          <p:cNvPicPr/>
          <p:nvPr/>
        </p:nvPicPr>
        <p:blipFill>
          <a:blip r:embed="rId1"/>
          <a:stretch/>
        </p:blipFill>
        <p:spPr>
          <a:xfrm>
            <a:off x="0" y="-12600"/>
            <a:ext cx="10072080" cy="758448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2171</TotalTime>
  <Application>LibreOffice/6.4.7.2$Windows_X86_64 LibreOffice_project/639b8ac485750d5696d7590a72ef1b496725cfb5</Application>
  <Words>5948</Words>
  <Paragraphs>464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2016-01-27T12:36:00Z</dcterms:created>
  <dc:creator>ARSBAN</dc:creator>
  <dc:description/>
  <dc:language>pt-BR</dc:language>
  <cp:lastModifiedBy/>
  <cp:lastPrinted>2018-02-28T09:33:55Z</cp:lastPrinted>
  <dcterms:modified xsi:type="dcterms:W3CDTF">2021-07-07T08:54:59Z</dcterms:modified>
  <cp:revision>146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KSOProductBuildVer">
    <vt:lpwstr>1046-10.2.0.5965</vt:lpwstr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24</vt:i4>
  </property>
  <property fmtid="{D5CDD505-2E9C-101B-9397-08002B2CF9AE}" pid="9" name="PresentationFormat">
    <vt:lpwstr>Personalizar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59</vt:i4>
  </property>
</Properties>
</file>