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0" r:id="rId1"/>
  </p:sldMasterIdLst>
  <p:sldIdLst>
    <p:sldId id="261" r:id="rId2"/>
    <p:sldId id="257" r:id="rId3"/>
    <p:sldId id="258" r:id="rId4"/>
    <p:sldId id="263" r:id="rId5"/>
    <p:sldId id="271" r:id="rId6"/>
    <p:sldId id="272" r:id="rId7"/>
    <p:sldId id="262" r:id="rId8"/>
    <p:sldId id="269" r:id="rId9"/>
    <p:sldId id="260" r:id="rId10"/>
    <p:sldId id="259" r:id="rId11"/>
    <p:sldId id="268" r:id="rId12"/>
    <p:sldId id="270" r:id="rId13"/>
    <p:sldId id="265" r:id="rId14"/>
    <p:sldId id="266" r:id="rId1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6D5"/>
    <a:srgbClr val="FFE38B"/>
    <a:srgbClr val="F5F4B8"/>
    <a:srgbClr val="F3F5E3"/>
    <a:srgbClr val="C49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425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212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6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24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6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918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24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10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70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338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550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726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88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569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9927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046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33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  <p:sldLayoutId id="214748381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18" name="Subtítulo 2">
            <a:extLst>
              <a:ext uri="{FF2B5EF4-FFF2-40B4-BE49-F238E27FC236}">
                <a16:creationId xmlns:a16="http://schemas.microsoft.com/office/drawing/2014/main" id="{30396FF4-D6FA-436D-9D1E-93B7767B4B60}"/>
              </a:ext>
            </a:extLst>
          </p:cNvPr>
          <p:cNvSpPr txBox="1">
            <a:spLocks/>
          </p:cNvSpPr>
          <p:nvPr/>
        </p:nvSpPr>
        <p:spPr>
          <a:xfrm>
            <a:off x="2455049" y="1514815"/>
            <a:ext cx="9125763" cy="116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/>
              <a:t>COMPANHIA DE SERVIÇOS URBANOS DE NATAL - URBANA</a:t>
            </a:r>
          </a:p>
          <a:p>
            <a:endParaRPr lang="pt-BR" b="1" dirty="0"/>
          </a:p>
        </p:txBody>
      </p:sp>
      <p:sp>
        <p:nvSpPr>
          <p:cNvPr id="19" name="Subtítulo 6">
            <a:extLst>
              <a:ext uri="{FF2B5EF4-FFF2-40B4-BE49-F238E27FC236}">
                <a16:creationId xmlns:a16="http://schemas.microsoft.com/office/drawing/2014/main" id="{2DB30C8C-E36D-4836-8BAF-F26DEEF3E04E}"/>
              </a:ext>
            </a:extLst>
          </p:cNvPr>
          <p:cNvSpPr txBox="1">
            <a:spLocks/>
          </p:cNvSpPr>
          <p:nvPr/>
        </p:nvSpPr>
        <p:spPr>
          <a:xfrm>
            <a:off x="3407146" y="3978090"/>
            <a:ext cx="5357600" cy="5801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/>
              <a:t>JULHO DE 2021</a:t>
            </a:r>
          </a:p>
        </p:txBody>
      </p:sp>
      <p:sp>
        <p:nvSpPr>
          <p:cNvPr id="20" name="Subtítulo 6">
            <a:extLst>
              <a:ext uri="{FF2B5EF4-FFF2-40B4-BE49-F238E27FC236}">
                <a16:creationId xmlns:a16="http://schemas.microsoft.com/office/drawing/2014/main" id="{2DB30C8C-E36D-4836-8BAF-F26DEEF3E04E}"/>
              </a:ext>
            </a:extLst>
          </p:cNvPr>
          <p:cNvSpPr txBox="1">
            <a:spLocks/>
          </p:cNvSpPr>
          <p:nvPr/>
        </p:nvSpPr>
        <p:spPr>
          <a:xfrm>
            <a:off x="3415612" y="2790169"/>
            <a:ext cx="5357600" cy="5801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/>
              <a:t>REUNIÃO COMSAB</a:t>
            </a:r>
          </a:p>
        </p:txBody>
      </p:sp>
    </p:spTree>
    <p:extLst>
      <p:ext uri="{BB962C8B-B14F-4D97-AF65-F5344CB8AC3E}">
        <p14:creationId xmlns:p14="http://schemas.microsoft.com/office/powerpoint/2010/main" val="3757488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17" name="Subtítulo 2">
            <a:extLst>
              <a:ext uri="{FF2B5EF4-FFF2-40B4-BE49-F238E27FC236}">
                <a16:creationId xmlns:a16="http://schemas.microsoft.com/office/drawing/2014/main" id="{5DB5AA8F-A61E-40F1-BCFA-37FB71B9C660}"/>
              </a:ext>
            </a:extLst>
          </p:cNvPr>
          <p:cNvSpPr txBox="1">
            <a:spLocks/>
          </p:cNvSpPr>
          <p:nvPr/>
        </p:nvSpPr>
        <p:spPr>
          <a:xfrm>
            <a:off x="7761215" y="2291928"/>
            <a:ext cx="3583156" cy="4936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000" b="1" dirty="0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COLETA DE RESÍDUOS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ela 9">
            <a:extLst>
              <a:ext uri="{FF2B5EF4-FFF2-40B4-BE49-F238E27FC236}">
                <a16:creationId xmlns:a16="http://schemas.microsoft.com/office/drawing/2014/main" id="{FDFE3735-D100-456E-894B-C01CDEA9F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916476"/>
              </p:ext>
            </p:extLst>
          </p:nvPr>
        </p:nvGraphicFramePr>
        <p:xfrm>
          <a:off x="7668491" y="3044010"/>
          <a:ext cx="3823854" cy="2441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082">
                  <a:extLst>
                    <a:ext uri="{9D8B030D-6E8A-4147-A177-3AD203B41FA5}">
                      <a16:colId xmlns:a16="http://schemas.microsoft.com/office/drawing/2014/main" val="2591027368"/>
                    </a:ext>
                  </a:extLst>
                </a:gridCol>
                <a:gridCol w="1295772">
                  <a:extLst>
                    <a:ext uri="{9D8B030D-6E8A-4147-A177-3AD203B41FA5}">
                      <a16:colId xmlns:a16="http://schemas.microsoft.com/office/drawing/2014/main" val="44174663"/>
                    </a:ext>
                  </a:extLst>
                </a:gridCol>
              </a:tblGrid>
              <a:tr h="315234">
                <a:tc>
                  <a:txBody>
                    <a:bodyPr/>
                    <a:lstStyle/>
                    <a:p>
                      <a:pPr algn="l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TIPO</a:t>
                      </a:r>
                      <a:r>
                        <a:rPr lang="pt-BR" sz="1600" b="1" baseline="0" dirty="0">
                          <a:solidFill>
                            <a:schemeClr val="tx1"/>
                          </a:solidFill>
                        </a:rPr>
                        <a:t> DE COLETA</a:t>
                      </a:r>
                      <a:endParaRPr lang="pt-BR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TOTAL</a:t>
                      </a:r>
                      <a:r>
                        <a:rPr lang="pt-BR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pt-BR" sz="1600" b="1" baseline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pt-BR" sz="1600" b="1" baseline="0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600" b="1" baseline="0" dirty="0">
                          <a:solidFill>
                            <a:schemeClr val="tx1"/>
                          </a:solidFill>
                        </a:rPr>
                        <a:t>/dia)</a:t>
                      </a:r>
                      <a:endParaRPr lang="pt-BR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234">
                <a:tc>
                  <a:txBody>
                    <a:bodyPr/>
                    <a:lstStyle/>
                    <a:p>
                      <a:pPr algn="l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DOMICILIARES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778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632940"/>
                  </a:ext>
                </a:extLst>
              </a:tr>
              <a:tr h="343891">
                <a:tc>
                  <a:txBody>
                    <a:bodyPr/>
                    <a:lstStyle/>
                    <a:p>
                      <a:r>
                        <a:rPr lang="pt-BR" sz="1600" b="1" dirty="0"/>
                        <a:t>ENTULHO/RCC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383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760690"/>
                  </a:ext>
                </a:extLst>
              </a:tr>
              <a:tr h="31523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dirty="0"/>
                        <a:t>PODAÇÃO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19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585489"/>
                  </a:ext>
                </a:extLst>
              </a:tr>
              <a:tr h="38418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dirty="0"/>
                        <a:t>COLETA SELETIVA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0313"/>
                  </a:ext>
                </a:extLst>
              </a:tr>
              <a:tr h="463353">
                <a:tc>
                  <a:txBody>
                    <a:bodyPr/>
                    <a:lstStyle/>
                    <a:p>
                      <a:r>
                        <a:rPr lang="pt-BR" sz="1600" b="1" dirty="0"/>
                        <a:t>TOTAL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1.191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447270"/>
                  </a:ext>
                </a:extLst>
              </a:tr>
            </a:tbl>
          </a:graphicData>
        </a:graphic>
      </p:graphicFrame>
      <p:sp>
        <p:nvSpPr>
          <p:cNvPr id="32" name="Subtítulo 6">
            <a:extLst>
              <a:ext uri="{FF2B5EF4-FFF2-40B4-BE49-F238E27FC236}">
                <a16:creationId xmlns:a16="http://schemas.microsoft.com/office/drawing/2014/main" id="{FB97CDD8-5E85-4BF4-BE3F-ACBC568AC0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21759" y="1267798"/>
            <a:ext cx="3462067" cy="1026345"/>
          </a:xfrm>
        </p:spPr>
        <p:txBody>
          <a:bodyPr>
            <a:noAutofit/>
          </a:bodyPr>
          <a:lstStyle/>
          <a:p>
            <a:r>
              <a:rPr lang="pt-BR" sz="2400" b="1" dirty="0"/>
              <a:t>GERENCIAMENTO DOS SERVIÇOS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5"/>
          <a:srcRect l="43371" t="26844" r="35193" b="18885"/>
          <a:stretch/>
        </p:blipFill>
        <p:spPr>
          <a:xfrm>
            <a:off x="2809399" y="1657366"/>
            <a:ext cx="3366112" cy="388084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/>
          <a:srcRect l="6385" t="52285" r="69896" b="16955"/>
          <a:stretch/>
        </p:blipFill>
        <p:spPr>
          <a:xfrm>
            <a:off x="1261509" y="4367802"/>
            <a:ext cx="1459108" cy="10642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61509" y="1175328"/>
            <a:ext cx="6188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/>
              <a:t>MAPA DE ABRANGÊNCIA DOS SERVIÇOS</a:t>
            </a:r>
          </a:p>
          <a:p>
            <a:pPr algn="ctr"/>
            <a:r>
              <a:rPr lang="pt-BR" sz="1400" b="1" dirty="0"/>
              <a:t> DE LIMPEZA PÚBLICA E COLETA DOS RESÍDUOS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371901" y="4561610"/>
            <a:ext cx="81877" cy="1039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6368114" y="4754634"/>
            <a:ext cx="81877" cy="1039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/>
          <p:cNvSpPr/>
          <p:nvPr/>
        </p:nvSpPr>
        <p:spPr>
          <a:xfrm>
            <a:off x="6370043" y="5171209"/>
            <a:ext cx="81877" cy="103909"/>
          </a:xfrm>
          <a:prstGeom prst="rect">
            <a:avLst/>
          </a:prstGeom>
          <a:solidFill>
            <a:srgbClr val="F496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6368114" y="4952076"/>
            <a:ext cx="81877" cy="10390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409052" y="4484448"/>
            <a:ext cx="114725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/>
              <a:t>Região Norte</a:t>
            </a:r>
          </a:p>
          <a:p>
            <a:r>
              <a:rPr lang="pt-BR" sz="1300" dirty="0"/>
              <a:t>Região Leste</a:t>
            </a:r>
          </a:p>
          <a:p>
            <a:r>
              <a:rPr lang="pt-BR" sz="1300" dirty="0"/>
              <a:t>Região Oeste</a:t>
            </a:r>
          </a:p>
          <a:p>
            <a:r>
              <a:rPr lang="pt-BR" sz="1300" dirty="0"/>
              <a:t>Região Sul</a:t>
            </a:r>
          </a:p>
        </p:txBody>
      </p:sp>
    </p:spTree>
    <p:extLst>
      <p:ext uri="{BB962C8B-B14F-4D97-AF65-F5344CB8AC3E}">
        <p14:creationId xmlns:p14="http://schemas.microsoft.com/office/powerpoint/2010/main" val="2129553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7428" y="0"/>
            <a:ext cx="12389428" cy="6898931"/>
            <a:chOff x="-197428" y="0"/>
            <a:chExt cx="12389428" cy="6898931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97428" y="2"/>
              <a:ext cx="12188825" cy="6898929"/>
              <a:chOff x="-197428" y="2"/>
              <a:chExt cx="12188825" cy="6898929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97428" y="42717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00192" y="661555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A311F2C-4C31-41AC-98CE-6CC6BD2DA819}"/>
              </a:ext>
            </a:extLst>
          </p:cNvPr>
          <p:cNvSpPr txBox="1"/>
          <p:nvPr/>
        </p:nvSpPr>
        <p:spPr>
          <a:xfrm>
            <a:off x="2769246" y="1546968"/>
            <a:ext cx="3487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COBERTURA DOS SERVIÇOS COLETA DOMICILIAR</a:t>
            </a:r>
          </a:p>
          <a:p>
            <a:pPr algn="ctr"/>
            <a:endParaRPr lang="pt-BR" b="1" dirty="0"/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672A7410-E51B-47F0-A958-F0A295421CF0}"/>
              </a:ext>
            </a:extLst>
          </p:cNvPr>
          <p:cNvSpPr txBox="1"/>
          <p:nvPr/>
        </p:nvSpPr>
        <p:spPr>
          <a:xfrm>
            <a:off x="2769246" y="2162448"/>
            <a:ext cx="3854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POPULAÇÃO ATENDIDA: 98,9% </a:t>
            </a:r>
          </a:p>
          <a:p>
            <a:endParaRPr lang="pt-BR" b="1" dirty="0"/>
          </a:p>
        </p:txBody>
      </p:sp>
      <p:graphicFrame>
        <p:nvGraphicFramePr>
          <p:cNvPr id="13" name="Tabela 13">
            <a:extLst>
              <a:ext uri="{FF2B5EF4-FFF2-40B4-BE49-F238E27FC236}">
                <a16:creationId xmlns:a16="http://schemas.microsoft.com/office/drawing/2014/main" id="{991A130E-8168-41B7-ABAB-886DFD4854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410461"/>
              </p:ext>
            </p:extLst>
          </p:nvPr>
        </p:nvGraphicFramePr>
        <p:xfrm>
          <a:off x="2155512" y="2805330"/>
          <a:ext cx="478292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2900">
                  <a:extLst>
                    <a:ext uri="{9D8B030D-6E8A-4147-A177-3AD203B41FA5}">
                      <a16:colId xmlns:a16="http://schemas.microsoft.com/office/drawing/2014/main" val="3060854518"/>
                    </a:ext>
                  </a:extLst>
                </a:gridCol>
                <a:gridCol w="1900021">
                  <a:extLst>
                    <a:ext uri="{9D8B030D-6E8A-4147-A177-3AD203B41FA5}">
                      <a16:colId xmlns:a16="http://schemas.microsoft.com/office/drawing/2014/main" val="65672466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1276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/>
                        <a:t>REGIÃO NORTE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0,61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87199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/>
                        <a:t>REGIÃO SUL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1,39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414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/>
                        <a:t>REGIÃO LESTE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1,53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2398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/>
                        <a:t>REGIÃO OESTE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0,70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7338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/>
                        <a:t>TOTAL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/>
                        <a:t>0,93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639140"/>
                  </a:ext>
                </a:extLst>
              </a:tr>
            </a:tbl>
          </a:graphicData>
        </a:graphic>
      </p:graphicFrame>
      <p:sp>
        <p:nvSpPr>
          <p:cNvPr id="14" name="Retângulo 13">
            <a:extLst>
              <a:ext uri="{FF2B5EF4-FFF2-40B4-BE49-F238E27FC236}">
                <a16:creationId xmlns:a16="http://schemas.microsoft.com/office/drawing/2014/main" id="{BEA22514-0318-45AE-8867-519A01B0E506}"/>
              </a:ext>
            </a:extLst>
          </p:cNvPr>
          <p:cNvSpPr/>
          <p:nvPr/>
        </p:nvSpPr>
        <p:spPr>
          <a:xfrm>
            <a:off x="2171700" y="2803544"/>
            <a:ext cx="4766733" cy="36933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pt-BR" b="1" dirty="0"/>
              <a:t>PRODUÇÃO PER CAPITA (kg/</a:t>
            </a:r>
            <a:r>
              <a:rPr lang="pt-BR" b="1" dirty="0" err="1"/>
              <a:t>hab</a:t>
            </a:r>
            <a:r>
              <a:rPr lang="pt-BR" b="1" dirty="0"/>
              <a:t>/dia)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07E272FF-640D-4592-A09B-334AC1DDAE64}"/>
              </a:ext>
            </a:extLst>
          </p:cNvPr>
          <p:cNvSpPr/>
          <p:nvPr/>
        </p:nvSpPr>
        <p:spPr>
          <a:xfrm>
            <a:off x="2171700" y="5053307"/>
            <a:ext cx="13449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Ano: 2019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12E2237-EDB9-4D55-9055-5C3100F09073}"/>
              </a:ext>
            </a:extLst>
          </p:cNvPr>
          <p:cNvSpPr txBox="1"/>
          <p:nvPr/>
        </p:nvSpPr>
        <p:spPr>
          <a:xfrm>
            <a:off x="7722200" y="993428"/>
            <a:ext cx="3536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REGIÕES ADMINISTRATIVAS</a:t>
            </a:r>
          </a:p>
          <a:p>
            <a:pPr algn="ctr"/>
            <a:r>
              <a:rPr lang="pt-BR" b="1" dirty="0"/>
              <a:t>NORTE, SUL, LESTE, OESTE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B410BBE5-A0E1-47E2-9AAD-61E46D4A8D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523" t="26631" r="35721" b="20341"/>
          <a:stretch/>
        </p:blipFill>
        <p:spPr>
          <a:xfrm>
            <a:off x="7964411" y="1546968"/>
            <a:ext cx="3107398" cy="4357360"/>
          </a:xfrm>
          <a:prstGeom prst="rect">
            <a:avLst/>
          </a:prstGeom>
        </p:spPr>
      </p:pic>
      <p:sp>
        <p:nvSpPr>
          <p:cNvPr id="18" name="CaixaDeTexto 17"/>
          <p:cNvSpPr txBox="1"/>
          <p:nvPr/>
        </p:nvSpPr>
        <p:spPr>
          <a:xfrm>
            <a:off x="7961812" y="5159541"/>
            <a:ext cx="114725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/>
              <a:t>Região Norte</a:t>
            </a:r>
          </a:p>
          <a:p>
            <a:r>
              <a:rPr lang="pt-BR" sz="1300" dirty="0"/>
              <a:t>Região Leste</a:t>
            </a:r>
          </a:p>
          <a:p>
            <a:r>
              <a:rPr lang="pt-BR" sz="1300" dirty="0"/>
              <a:t>Região Oeste</a:t>
            </a:r>
          </a:p>
          <a:p>
            <a:r>
              <a:rPr lang="pt-BR" sz="1300" dirty="0"/>
              <a:t>Região Sul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7899436" y="5251213"/>
            <a:ext cx="81877" cy="1039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/>
          <p:cNvSpPr/>
          <p:nvPr/>
        </p:nvSpPr>
        <p:spPr>
          <a:xfrm>
            <a:off x="7895649" y="5444237"/>
            <a:ext cx="81877" cy="1039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7897578" y="5860812"/>
            <a:ext cx="81877" cy="103909"/>
          </a:xfrm>
          <a:prstGeom prst="rect">
            <a:avLst/>
          </a:prstGeom>
          <a:solidFill>
            <a:srgbClr val="F496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895649" y="5641679"/>
            <a:ext cx="81877" cy="10390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7678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Rcebimento_de_Resíduos  copiar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2184401" y="1183887"/>
            <a:ext cx="4556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OPERACIONALIZAÇÃO DOS SERVIÇOS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162354"/>
              </p:ext>
            </p:extLst>
          </p:nvPr>
        </p:nvGraphicFramePr>
        <p:xfrm>
          <a:off x="7630213" y="1041294"/>
          <a:ext cx="3841352" cy="5029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41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9179">
                <a:tc>
                  <a:txBody>
                    <a:bodyPr/>
                    <a:lstStyle/>
                    <a:p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EMPRESA: MARQUISE  SERVIÇOS AMBIENTAIS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521">
                <a:tc>
                  <a:txBody>
                    <a:bodyPr/>
                    <a:lstStyle/>
                    <a:p>
                      <a:r>
                        <a:rPr lang="pt-BR" sz="1200" b="1" dirty="0"/>
                        <a:t>REGIÕES</a:t>
                      </a:r>
                      <a:r>
                        <a:rPr lang="pt-BR" sz="1200" b="1" baseline="0" dirty="0"/>
                        <a:t> ATENDIDAS:</a:t>
                      </a:r>
                      <a:r>
                        <a:rPr lang="pt-BR" sz="1200" baseline="0" dirty="0"/>
                        <a:t> NORTE/SUL/LESTE/OESTE</a:t>
                      </a:r>
                      <a:endParaRPr lang="pt-B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6441">
                <a:tc>
                  <a:txBody>
                    <a:bodyPr/>
                    <a:lstStyle/>
                    <a:p>
                      <a:r>
                        <a:rPr lang="pt-BR" sz="1200" b="1" dirty="0"/>
                        <a:t>SERVIÇOS REALIZADOS:</a:t>
                      </a:r>
                    </a:p>
                    <a:p>
                      <a:r>
                        <a:rPr lang="pt-BR" sz="1200" dirty="0"/>
                        <a:t>COLETA DE RESÍDUOS</a:t>
                      </a:r>
                    </a:p>
                    <a:p>
                      <a:r>
                        <a:rPr lang="pt-BR" sz="1200" dirty="0"/>
                        <a:t>(SEG/QUA/SEX OU TER/QUI/SAB E DIARIAMENTE NAS ÁREAS COMERCIAIS, MÂE LUÍSA, RIBEIRA)</a:t>
                      </a:r>
                      <a:r>
                        <a:rPr lang="pt-BR" sz="1200" baseline="0" dirty="0"/>
                        <a:t> DOMICILIARES/ENTULHO/PODA/PNEUS</a:t>
                      </a:r>
                    </a:p>
                    <a:p>
                      <a:r>
                        <a:rPr lang="pt-BR" sz="1200" baseline="0" dirty="0"/>
                        <a:t>LIMPEZA DE FEIRAS LIVRES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17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EMPRESA:  ZELO</a:t>
                      </a:r>
                      <a:r>
                        <a:rPr lang="pt-BR" sz="1200" b="1" baseline="0" dirty="0">
                          <a:solidFill>
                            <a:schemeClr val="tx1"/>
                          </a:solidFill>
                        </a:rPr>
                        <a:t> RECURSOS HUMANOS</a:t>
                      </a:r>
                      <a:endParaRPr lang="pt-BR" sz="1200" b="1" baseline="0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63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/>
                        <a:t>REGIÕES</a:t>
                      </a:r>
                      <a:r>
                        <a:rPr lang="pt-BR" sz="1200" b="1" baseline="0" dirty="0"/>
                        <a:t> ATENDIDAS:</a:t>
                      </a:r>
                      <a:endParaRPr lang="pt-BR" sz="1200" b="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aseline="0" dirty="0"/>
                        <a:t>SUL/LESTE/OESTE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753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/>
                        <a:t>SERVIÇOS REALIZADOS:</a:t>
                      </a:r>
                    </a:p>
                    <a:p>
                      <a:r>
                        <a:rPr lang="pt-BR" sz="1200" baseline="0" dirty="0"/>
                        <a:t>VARRIÇÃO MANUAL DE VIAS E LOGRADOUROS</a:t>
                      </a:r>
                    </a:p>
                    <a:p>
                      <a:r>
                        <a:rPr lang="pt-BR" sz="1200" baseline="0" dirty="0"/>
                        <a:t>CAPINAÇÃO/PINTURA DE MEIO-FIO</a:t>
                      </a:r>
                    </a:p>
                    <a:p>
                      <a:r>
                        <a:rPr lang="pt-BR" sz="1200" baseline="0" dirty="0"/>
                        <a:t>ROÇAGEM/LIMPEZA DE PRAIAS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17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EMPRESA:  URBANA</a:t>
                      </a:r>
                      <a:endParaRPr lang="pt-BR" sz="1200" baseline="0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179">
                <a:tc>
                  <a:txBody>
                    <a:bodyPr/>
                    <a:lstStyle/>
                    <a:p>
                      <a:r>
                        <a:rPr lang="pt-BR" sz="1200" b="1" baseline="0" dirty="0"/>
                        <a:t>REGIÃO ATENDIDA: NORTE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8698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/>
                        <a:t>SERVIÇOS REALIZADOS:</a:t>
                      </a:r>
                    </a:p>
                    <a:p>
                      <a:r>
                        <a:rPr lang="pt-BR" sz="1200" baseline="0" dirty="0"/>
                        <a:t>VARRIÇÃO MANUAL DE VIAS E LOGRADOUROS</a:t>
                      </a:r>
                    </a:p>
                    <a:p>
                      <a:r>
                        <a:rPr lang="pt-BR" sz="1200" baseline="0" dirty="0"/>
                        <a:t>CAPINAÇÃO/PINTURA DE MEIO-FIO</a:t>
                      </a:r>
                    </a:p>
                    <a:p>
                      <a:r>
                        <a:rPr lang="pt-BR" sz="1200" baseline="0" dirty="0"/>
                        <a:t>ROÇAGEM/LIMPEZA DA PRAIA DA REDINHA</a:t>
                      </a:r>
                    </a:p>
                    <a:p>
                      <a:r>
                        <a:rPr lang="pt-BR" sz="1200" baseline="0" dirty="0"/>
                        <a:t>LIMPEZA DO SISTEMA DE DRENAGEM (4 REGIÕES)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5"/>
          <a:srcRect l="41895" t="28383" r="33128" b="18657"/>
          <a:stretch/>
        </p:blipFill>
        <p:spPr>
          <a:xfrm>
            <a:off x="1203770" y="2008863"/>
            <a:ext cx="2887882" cy="34444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33816" y="1666487"/>
            <a:ext cx="1926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COLETADOMICILIAR</a:t>
            </a:r>
          </a:p>
          <a:p>
            <a:pPr algn="ctr"/>
            <a:r>
              <a:rPr lang="pt-BR" sz="1200" b="1" dirty="0"/>
              <a:t>ENTULHO/PODAÇÃO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317467" y="3289607"/>
            <a:ext cx="13302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MARQUISE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/>
          <a:srcRect l="46553" t="27762" r="32238" b="20128"/>
          <a:stretch/>
        </p:blipFill>
        <p:spPr>
          <a:xfrm>
            <a:off x="4576284" y="2253429"/>
            <a:ext cx="2374966" cy="3282222"/>
          </a:xfrm>
          <a:prstGeom prst="rect">
            <a:avLst/>
          </a:prstGeom>
        </p:spPr>
      </p:pic>
      <p:sp>
        <p:nvSpPr>
          <p:cNvPr id="19" name="CaixaDeTexto 18"/>
          <p:cNvSpPr txBox="1"/>
          <p:nvPr/>
        </p:nvSpPr>
        <p:spPr>
          <a:xfrm>
            <a:off x="4202778" y="1593774"/>
            <a:ext cx="2864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VARRIÇÃO/CAPINAÇÃO</a:t>
            </a:r>
          </a:p>
          <a:p>
            <a:pPr algn="ctr"/>
            <a:r>
              <a:rPr lang="pt-BR" sz="1200" b="1" dirty="0"/>
              <a:t>PINTURA DE MEIO FIO/ROÇAGEM</a:t>
            </a:r>
          </a:p>
          <a:p>
            <a:pPr algn="ctr"/>
            <a:r>
              <a:rPr lang="pt-BR" sz="1200" b="1" dirty="0"/>
              <a:t>LIMPEZA DE PRAIAS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5527965" y="2584205"/>
            <a:ext cx="13302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URBANA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6210742" y="3894540"/>
            <a:ext cx="13302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ZELO</a:t>
            </a:r>
          </a:p>
        </p:txBody>
      </p:sp>
      <p:sp>
        <p:nvSpPr>
          <p:cNvPr id="5" name="Triângulo isósceles 4"/>
          <p:cNvSpPr/>
          <p:nvPr/>
        </p:nvSpPr>
        <p:spPr>
          <a:xfrm>
            <a:off x="1187558" y="5389951"/>
            <a:ext cx="85306" cy="82302"/>
          </a:xfrm>
          <a:prstGeom prst="triangle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92D05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36739" y="5314741"/>
            <a:ext cx="27315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Pontos de limpeza do sistema de drenagem</a:t>
            </a:r>
          </a:p>
        </p:txBody>
      </p:sp>
    </p:spTree>
    <p:extLst>
      <p:ext uri="{BB962C8B-B14F-4D97-AF65-F5344CB8AC3E}">
        <p14:creationId xmlns:p14="http://schemas.microsoft.com/office/powerpoint/2010/main" val="1271152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ângulo isósceles 4"/>
          <p:cNvSpPr/>
          <p:nvPr/>
        </p:nvSpPr>
        <p:spPr>
          <a:xfrm>
            <a:off x="1187558" y="5389951"/>
            <a:ext cx="85306" cy="82302"/>
          </a:xfrm>
          <a:prstGeom prst="triangle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92D05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36739" y="5314741"/>
            <a:ext cx="27315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Pontos de limpeza do sistema de drenagem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617" y="120639"/>
            <a:ext cx="10504782" cy="6659956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BFF60FD-6857-40C5-82FF-B45E89D1C7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094" t="28203" r="73915" b="55207"/>
          <a:stretch/>
        </p:blipFill>
        <p:spPr>
          <a:xfrm>
            <a:off x="8083827" y="357808"/>
            <a:ext cx="3226556" cy="188180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AC6086-9AF3-4EBB-8DBD-5EBFF8F25B48}"/>
              </a:ext>
            </a:extLst>
          </p:cNvPr>
          <p:cNvSpPr txBox="1"/>
          <p:nvPr/>
        </p:nvSpPr>
        <p:spPr>
          <a:xfrm>
            <a:off x="9515061" y="478628"/>
            <a:ext cx="556591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0609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060373" y="1672935"/>
            <a:ext cx="2431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ATERRO SANITÁRIO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768" y="2135786"/>
            <a:ext cx="4533900" cy="2924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468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03501D-503B-4DCE-B489-4F6C9BCD7AA5}"/>
              </a:ext>
            </a:extLst>
          </p:cNvPr>
          <p:cNvSpPr txBox="1"/>
          <p:nvPr/>
        </p:nvSpPr>
        <p:spPr>
          <a:xfrm>
            <a:off x="844711" y="1059069"/>
            <a:ext cx="10482469" cy="49960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15" name="Tabela 3">
            <a:extLst>
              <a:ext uri="{FF2B5EF4-FFF2-40B4-BE49-F238E27FC236}">
                <a16:creationId xmlns:a16="http://schemas.microsoft.com/office/drawing/2014/main" id="{0447CB88-7810-4E20-BA2F-25731AF9C2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148583"/>
              </p:ext>
            </p:extLst>
          </p:nvPr>
        </p:nvGraphicFramePr>
        <p:xfrm>
          <a:off x="932013" y="759264"/>
          <a:ext cx="10307863" cy="5432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5964">
                  <a:extLst>
                    <a:ext uri="{9D8B030D-6E8A-4147-A177-3AD203B41FA5}">
                      <a16:colId xmlns:a16="http://schemas.microsoft.com/office/drawing/2014/main" val="1187939344"/>
                    </a:ext>
                  </a:extLst>
                </a:gridCol>
                <a:gridCol w="2424808">
                  <a:extLst>
                    <a:ext uri="{9D8B030D-6E8A-4147-A177-3AD203B41FA5}">
                      <a16:colId xmlns:a16="http://schemas.microsoft.com/office/drawing/2014/main" val="1511281647"/>
                    </a:ext>
                  </a:extLst>
                </a:gridCol>
                <a:gridCol w="2380271">
                  <a:extLst>
                    <a:ext uri="{9D8B030D-6E8A-4147-A177-3AD203B41FA5}">
                      <a16:colId xmlns:a16="http://schemas.microsoft.com/office/drawing/2014/main" val="3292282544"/>
                    </a:ext>
                  </a:extLst>
                </a:gridCol>
                <a:gridCol w="1846820">
                  <a:extLst>
                    <a:ext uri="{9D8B030D-6E8A-4147-A177-3AD203B41FA5}">
                      <a16:colId xmlns:a16="http://schemas.microsoft.com/office/drawing/2014/main" val="2163977669"/>
                    </a:ext>
                  </a:extLst>
                </a:gridCol>
              </a:tblGrid>
              <a:tr h="342173">
                <a:tc gridSpan="4"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RECURSOS HUMANOS ENVOLVIDOS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935419"/>
                  </a:ext>
                </a:extLst>
              </a:tr>
              <a:tr h="72890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SERVIÇOS</a:t>
                      </a:r>
                    </a:p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URBANA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(Funcionários)</a:t>
                      </a:r>
                    </a:p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MARQUISE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(Funcionários)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ZELO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(Funcionários)</a:t>
                      </a:r>
                    </a:p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307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DOMICILIAR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 168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 garis</a:t>
                      </a:r>
                    </a:p>
                    <a:p>
                      <a:pPr algn="ctr"/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42 motoristas</a:t>
                      </a:r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827456"/>
                  </a:ext>
                </a:extLst>
              </a:tr>
              <a:tr h="516307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DE ENTULHO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MANUAL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52 garis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26 motoristas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113155"/>
                  </a:ext>
                </a:extLst>
              </a:tr>
              <a:tr h="728904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DE ENTULHO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MECANIZADA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5 garis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25 motoristas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5 operadores de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 máquina</a:t>
                      </a:r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6307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DE PODAÇÃO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32 garis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16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 motoristas</a:t>
                      </a:r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415695"/>
                  </a:ext>
                </a:extLst>
              </a:tr>
              <a:tr h="728904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VARRIÇÃO CAPINAÇÃO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PINTURA DE MEIO FIO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LIMPEZA DE PRAIAS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271 – Fixo na ZN</a:t>
                      </a:r>
                    </a:p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131 – Volantes nas 4 regiões*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299255"/>
                  </a:ext>
                </a:extLst>
              </a:tr>
              <a:tr h="728904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DEMAIS SERVIÇOS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135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15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 garis</a:t>
                      </a:r>
                    </a:p>
                    <a:p>
                      <a:pPr algn="ctr"/>
                      <a:r>
                        <a:rPr lang="pt-BR" sz="1400" b="1" baseline="0" dirty="0">
                          <a:solidFill>
                            <a:schemeClr val="tx1"/>
                          </a:solidFill>
                          <a:latin typeface="+mn-lt"/>
                        </a:rPr>
                        <a:t>2 motoristas</a:t>
                      </a:r>
                    </a:p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3710">
                <a:tc>
                  <a:txBody>
                    <a:bodyPr/>
                    <a:lstStyle/>
                    <a:p>
                      <a:r>
                        <a:rPr lang="pt-BR" sz="1400" b="1" dirty="0"/>
                        <a:t>ADMINISTRATIVO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391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23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179709"/>
                  </a:ext>
                </a:extLst>
              </a:tr>
              <a:tr h="303710">
                <a:tc>
                  <a:txBody>
                    <a:bodyPr/>
                    <a:lstStyle/>
                    <a:p>
                      <a:pPr algn="l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TOTAL GERAL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latin typeface="+mn-lt"/>
                        </a:rPr>
                        <a:t>928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latin typeface="+mn-lt"/>
                        </a:rPr>
                        <a:t>370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9" name="CaixaDeTexto 18">
            <a:extLst>
              <a:ext uri="{FF2B5EF4-FFF2-40B4-BE49-F238E27FC236}">
                <a16:creationId xmlns:a16="http://schemas.microsoft.com/office/drawing/2014/main" id="{CB7761F2-4F0B-43B7-BDAD-8C038089EA34}"/>
              </a:ext>
            </a:extLst>
          </p:cNvPr>
          <p:cNvSpPr txBox="1"/>
          <p:nvPr/>
        </p:nvSpPr>
        <p:spPr>
          <a:xfrm>
            <a:off x="4137246" y="54543"/>
            <a:ext cx="3914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/>
              <a:t>SERVIÇOS DE LIMPEZA URBANA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638063" y="6519407"/>
            <a:ext cx="450660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dirty="0"/>
              <a:t>* Áreas comerciais, praças, posto de saúde, CMEI e transbordo</a:t>
            </a:r>
          </a:p>
        </p:txBody>
      </p:sp>
    </p:spTree>
    <p:extLst>
      <p:ext uri="{BB962C8B-B14F-4D97-AF65-F5344CB8AC3E}">
        <p14:creationId xmlns:p14="http://schemas.microsoft.com/office/powerpoint/2010/main" val="1428655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03501D-503B-4DCE-B489-4F6C9BCD7AA5}"/>
              </a:ext>
            </a:extLst>
          </p:cNvPr>
          <p:cNvSpPr txBox="1"/>
          <p:nvPr/>
        </p:nvSpPr>
        <p:spPr>
          <a:xfrm>
            <a:off x="844711" y="1059069"/>
            <a:ext cx="10482469" cy="49960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17" name="Tabela 6">
            <a:extLst>
              <a:ext uri="{FF2B5EF4-FFF2-40B4-BE49-F238E27FC236}">
                <a16:creationId xmlns:a16="http://schemas.microsoft.com/office/drawing/2014/main" id="{1B616A47-ACFD-4A8D-8405-9B868AE63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225469"/>
              </p:ext>
            </p:extLst>
          </p:nvPr>
        </p:nvGraphicFramePr>
        <p:xfrm>
          <a:off x="3941862" y="1335788"/>
          <a:ext cx="4267998" cy="4719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3827">
                  <a:extLst>
                    <a:ext uri="{9D8B030D-6E8A-4147-A177-3AD203B41FA5}">
                      <a16:colId xmlns:a16="http://schemas.microsoft.com/office/drawing/2014/main" val="4180075719"/>
                    </a:ext>
                  </a:extLst>
                </a:gridCol>
                <a:gridCol w="1074171">
                  <a:extLst>
                    <a:ext uri="{9D8B030D-6E8A-4147-A177-3AD203B41FA5}">
                      <a16:colId xmlns:a16="http://schemas.microsoft.com/office/drawing/2014/main" val="4151994797"/>
                    </a:ext>
                  </a:extLst>
                </a:gridCol>
              </a:tblGrid>
              <a:tr h="267294">
                <a:tc>
                  <a:txBody>
                    <a:bodyPr/>
                    <a:lstStyle/>
                    <a:p>
                      <a:r>
                        <a:rPr lang="pt-BR" sz="1400" dirty="0">
                          <a:solidFill>
                            <a:schemeClr val="tx1"/>
                          </a:solidFill>
                        </a:rPr>
                        <a:t>TIPO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900" dirty="0">
                          <a:solidFill>
                            <a:schemeClr val="tx1"/>
                          </a:solidFill>
                        </a:rPr>
                        <a:t>QUANTITATIVO</a:t>
                      </a:r>
                      <a:r>
                        <a:rPr lang="pt-BR" sz="900" baseline="0" dirty="0">
                          <a:solidFill>
                            <a:schemeClr val="tx1"/>
                          </a:solidFill>
                        </a:rPr>
                        <a:t> (UNIDADE)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COLETORES COMPACTADORES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687574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CAMINHOES BASCULANTES   6m³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26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7324470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CAMINHÕES BASCULANTES 12m³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3793405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CAMINHÕES CARROCERIA     7m³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511848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CARRETAS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500361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PÁ MECÂNICA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495689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RETROESCAVADEIRA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650855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ESCAVADEIRA HIDRAÚLICA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261652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CAMINHÃO MUNCK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7825454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POLIGUINDASTE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6090069"/>
                  </a:ext>
                </a:extLst>
              </a:tr>
              <a:tr h="26729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TRATOR ROÇADEIRA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420015"/>
                  </a:ext>
                </a:extLst>
              </a:tr>
              <a:tr h="30560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TRATOR REBOQUE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560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CAMINHÃO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</a:rPr>
                        <a:t> PIPA</a:t>
                      </a:r>
                      <a:endParaRPr lang="pt-B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895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TOTAL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128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8" name="CaixaDeTexto 17">
            <a:extLst>
              <a:ext uri="{FF2B5EF4-FFF2-40B4-BE49-F238E27FC236}">
                <a16:creationId xmlns:a16="http://schemas.microsoft.com/office/drawing/2014/main" id="{86C6ACE2-01ED-4AC0-A68F-C2394BAF1CAD}"/>
              </a:ext>
            </a:extLst>
          </p:cNvPr>
          <p:cNvSpPr txBox="1"/>
          <p:nvPr/>
        </p:nvSpPr>
        <p:spPr>
          <a:xfrm>
            <a:off x="4404297" y="901861"/>
            <a:ext cx="3647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EQUIPAMENTOS UTILIZADOS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CB7761F2-4F0B-43B7-BDAD-8C038089EA34}"/>
              </a:ext>
            </a:extLst>
          </p:cNvPr>
          <p:cNvSpPr txBox="1"/>
          <p:nvPr/>
        </p:nvSpPr>
        <p:spPr>
          <a:xfrm>
            <a:off x="4137246" y="73968"/>
            <a:ext cx="3914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/>
              <a:t>SERVIÇOS DE LIMPEZA URBANA</a:t>
            </a:r>
          </a:p>
        </p:txBody>
      </p:sp>
    </p:spTree>
    <p:extLst>
      <p:ext uri="{BB962C8B-B14F-4D97-AF65-F5344CB8AC3E}">
        <p14:creationId xmlns:p14="http://schemas.microsoft.com/office/powerpoint/2010/main" val="2173474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CaixaDeTexto 1">
            <a:extLst>
              <a:ext uri="{FF2B5EF4-FFF2-40B4-BE49-F238E27FC236}">
                <a16:creationId xmlns:a16="http://schemas.microsoft.com/office/drawing/2014/main" id="{2F9514CF-37A5-4F97-A0A4-73635101CF70}"/>
              </a:ext>
            </a:extLst>
          </p:cNvPr>
          <p:cNvSpPr txBox="1"/>
          <p:nvPr/>
        </p:nvSpPr>
        <p:spPr>
          <a:xfrm>
            <a:off x="3340100" y="1528479"/>
            <a:ext cx="232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COLETA SELETIVA</a:t>
            </a:r>
          </a:p>
        </p:txBody>
      </p:sp>
      <p:graphicFrame>
        <p:nvGraphicFramePr>
          <p:cNvPr id="3" name="Tabela 3">
            <a:extLst>
              <a:ext uri="{FF2B5EF4-FFF2-40B4-BE49-F238E27FC236}">
                <a16:creationId xmlns:a16="http://schemas.microsoft.com/office/drawing/2014/main" id="{1749E131-126B-4875-B3B8-9EC7D27FB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57239"/>
              </p:ext>
            </p:extLst>
          </p:nvPr>
        </p:nvGraphicFramePr>
        <p:xfrm>
          <a:off x="1570265" y="1971285"/>
          <a:ext cx="549376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8544">
                  <a:extLst>
                    <a:ext uri="{9D8B030D-6E8A-4147-A177-3AD203B41FA5}">
                      <a16:colId xmlns:a16="http://schemas.microsoft.com/office/drawing/2014/main" val="1330157045"/>
                    </a:ext>
                  </a:extLst>
                </a:gridCol>
                <a:gridCol w="2045218">
                  <a:extLst>
                    <a:ext uri="{9D8B030D-6E8A-4147-A177-3AD203B41FA5}">
                      <a16:colId xmlns:a16="http://schemas.microsoft.com/office/drawing/2014/main" val="6287674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COOPERATIVAS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Nº DE COOPERADOS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374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COOPICICLA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37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003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strike="sngStrike" dirty="0">
                          <a:solidFill>
                            <a:schemeClr val="tx1"/>
                          </a:solidFill>
                        </a:rPr>
                        <a:t>COOCAMAR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200" b="1" dirty="0">
                          <a:solidFill>
                            <a:srgbClr val="FF0000"/>
                          </a:solidFill>
                        </a:rPr>
                        <a:t>(CONTRATO ENCERRADO)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strike="sngStrike" dirty="0">
                          <a:solidFill>
                            <a:schemeClr val="tx1"/>
                          </a:solidFill>
                        </a:rPr>
                        <a:t>65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063744"/>
                  </a:ext>
                </a:extLst>
              </a:tr>
            </a:tbl>
          </a:graphicData>
        </a:graphic>
      </p:graphicFrame>
      <p:graphicFrame>
        <p:nvGraphicFramePr>
          <p:cNvPr id="4" name="Tabela 4">
            <a:extLst>
              <a:ext uri="{FF2B5EF4-FFF2-40B4-BE49-F238E27FC236}">
                <a16:creationId xmlns:a16="http://schemas.microsoft.com/office/drawing/2014/main" id="{1947A38A-7198-4CC0-8C7F-4446C13826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693529"/>
              </p:ext>
            </p:extLst>
          </p:nvPr>
        </p:nvGraphicFramePr>
        <p:xfrm>
          <a:off x="1570266" y="3400415"/>
          <a:ext cx="5509636" cy="208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10989">
                  <a:extLst>
                    <a:ext uri="{9D8B030D-6E8A-4147-A177-3AD203B41FA5}">
                      <a16:colId xmlns:a16="http://schemas.microsoft.com/office/drawing/2014/main" val="1430464400"/>
                    </a:ext>
                  </a:extLst>
                </a:gridCol>
                <a:gridCol w="1198647">
                  <a:extLst>
                    <a:ext uri="{9D8B030D-6E8A-4147-A177-3AD203B41FA5}">
                      <a16:colId xmlns:a16="http://schemas.microsoft.com/office/drawing/2014/main" val="34432465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TOTAL COLETADO COLETA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</a:rPr>
                        <a:t> SELETIVA (</a:t>
                      </a:r>
                      <a:r>
                        <a:rPr lang="pt-BR" sz="1400" b="1" baseline="0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</a:rPr>
                        <a:t>/dia)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431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SELETIVA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EM RELAÇÃO AO TOTAL COLETADO</a:t>
                      </a:r>
                      <a:endParaRPr lang="pt-BR" sz="1400" b="1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domiciliar (778 </a:t>
                      </a:r>
                      <a:r>
                        <a:rPr lang="pt-BR" sz="1000" b="1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/dia)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+ coleta seletiva realizada (11 </a:t>
                      </a:r>
                      <a:r>
                        <a:rPr lang="pt-BR" sz="1000" b="1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/dia)]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1,39 %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74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COLETA SELETIVA</a:t>
                      </a:r>
                      <a:r>
                        <a:rPr lang="pt-BR" sz="14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EM RELAÇÃO POTENCIAL RECICLÁVEL 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coleta seletiva realizada (</a:t>
                      </a:r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11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BR" sz="1000" b="1" baseline="0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/dia) em relação ao que deveria ter sido realizada (237,65 </a:t>
                      </a:r>
                      <a:r>
                        <a:rPr lang="pt-BR" sz="1000" b="1" baseline="0" dirty="0" err="1">
                          <a:solidFill>
                            <a:schemeClr val="tx1"/>
                          </a:solidFill>
                        </a:rPr>
                        <a:t>ton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/dia)]</a:t>
                      </a:r>
                      <a:endParaRPr lang="pt-BR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4,62 %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0243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rgbClr val="FF0000"/>
                          </a:solidFill>
                        </a:rPr>
                        <a:t>META DO PLANO DE SANEAMENTO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tx1"/>
                          </a:solidFill>
                        </a:rPr>
                        <a:t>16%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582117"/>
                  </a:ext>
                </a:extLst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497255"/>
              </p:ext>
            </p:extLst>
          </p:nvPr>
        </p:nvGraphicFramePr>
        <p:xfrm>
          <a:off x="7741227" y="758954"/>
          <a:ext cx="3667991" cy="2375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59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9205">
                <a:tc gridSpan="2"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COOPICICLA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979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REGIÃO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BAIRROS/CONJUNTO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6225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SUL</a:t>
                      </a:r>
                    </a:p>
                    <a:p>
                      <a:endParaRPr lang="pt-BR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CIDADE JARDIM/MIRASSOL</a:t>
                      </a:r>
                    </a:p>
                    <a:p>
                      <a:pPr algn="just"/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CJ. DOS PROFESSORES</a:t>
                      </a:r>
                    </a:p>
                    <a:p>
                      <a:pPr algn="just"/>
                      <a:r>
                        <a:rPr lang="pt-BR" sz="1000" b="1" dirty="0">
                          <a:solidFill>
                            <a:schemeClr val="tx1"/>
                          </a:solidFill>
                        </a:rPr>
                        <a:t>CJ. PONTA</a:t>
                      </a: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 NEGRA/ALAGAMAR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NEOPÓLIS/SANVALE/LAGOA NOVA</a:t>
                      </a:r>
                    </a:p>
                    <a:p>
                      <a:pPr algn="just"/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PARQUE DAS COLINAS</a:t>
                      </a:r>
                    </a:p>
                    <a:p>
                      <a:pPr algn="just"/>
                      <a:r>
                        <a:rPr lang="pt-BR" sz="1000" b="1" baseline="0" dirty="0">
                          <a:solidFill>
                            <a:schemeClr val="tx1"/>
                          </a:solidFill>
                        </a:rPr>
                        <a:t>CAPIM MACIO/MORRO BRANCO</a:t>
                      </a:r>
                      <a:endParaRPr lang="pt-BR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0887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LESTE</a:t>
                      </a:r>
                    </a:p>
                  </a:txBody>
                  <a:tcPr>
                    <a:solidFill>
                      <a:srgbClr val="FFE38B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100" b="1" dirty="0">
                          <a:solidFill>
                            <a:schemeClr val="tx1"/>
                          </a:solidFill>
                        </a:rPr>
                        <a:t>ALECRIM/BARRO</a:t>
                      </a:r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 VERMELHO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LAGOA SÊCA</a:t>
                      </a:r>
                      <a:endParaRPr lang="pt-B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E38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722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OESTE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100" b="1" dirty="0">
                          <a:solidFill>
                            <a:schemeClr val="tx1"/>
                          </a:solidFill>
                        </a:rPr>
                        <a:t>CIDADE DA ESPERANÇA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8" name="Tabe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850247"/>
              </p:ext>
            </p:extLst>
          </p:nvPr>
        </p:nvGraphicFramePr>
        <p:xfrm>
          <a:off x="7748155" y="3248238"/>
          <a:ext cx="3661064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0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5640">
                <a:tc gridSpan="2"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COOCAMAR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076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REGIÃO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BAIRROS/CONJUNTO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8713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SUL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100" b="1" dirty="0">
                          <a:solidFill>
                            <a:schemeClr val="tx1"/>
                          </a:solidFill>
                        </a:rPr>
                        <a:t>CJ PIRANGÍ I, </a:t>
                      </a:r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II E III/JIQUÍ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CANDELÁRIA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CJ. PONTA NEGRA(VILA)/PITIMBÚ E CJ VALE DO PITIMBÚ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CJ. BANCÁRIOS/MONTE BELO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NOVA DESCOBERTA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LAGOA NOVA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CJ. SATÉLITE I E III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CONDOMÍNIOS E GRANDE GERADORES</a:t>
                      </a:r>
                      <a:endParaRPr lang="pt-B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896">
                <a:tc>
                  <a:txBody>
                    <a:bodyPr/>
                    <a:lstStyle/>
                    <a:p>
                      <a:r>
                        <a:rPr lang="pt-BR" sz="1200" b="1" dirty="0">
                          <a:solidFill>
                            <a:schemeClr val="tx1"/>
                          </a:solidFill>
                        </a:rPr>
                        <a:t>LESTE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100" b="1" dirty="0">
                          <a:solidFill>
                            <a:schemeClr val="tx1"/>
                          </a:solidFill>
                        </a:rPr>
                        <a:t>TIROL/PETRÓPOLISCONDMÍNIOS</a:t>
                      </a:r>
                    </a:p>
                    <a:p>
                      <a:pPr algn="just"/>
                      <a:r>
                        <a:rPr lang="pt-BR" sz="1100" b="1" baseline="0" dirty="0">
                          <a:solidFill>
                            <a:schemeClr val="tx1"/>
                          </a:solidFill>
                        </a:rPr>
                        <a:t> E GRANDE GERADORES</a:t>
                      </a:r>
                      <a:endParaRPr lang="pt-B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6735065" y="1090414"/>
            <a:ext cx="789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Ano 2020</a:t>
            </a:r>
          </a:p>
        </p:txBody>
      </p:sp>
    </p:spTree>
    <p:extLst>
      <p:ext uri="{BB962C8B-B14F-4D97-AF65-F5344CB8AC3E}">
        <p14:creationId xmlns:p14="http://schemas.microsoft.com/office/powerpoint/2010/main" val="778675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467" y="-78355"/>
            <a:ext cx="12200467" cy="6936355"/>
            <a:chOff x="-8467" y="-78355"/>
            <a:chExt cx="12200467" cy="6936355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8467" y="-78355"/>
              <a:ext cx="12188825" cy="6934570"/>
              <a:chOff x="-8467" y="-78355"/>
              <a:chExt cx="12188825" cy="6934570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8467" y="-78355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5"/>
          <a:srcRect l="6385" t="52285" r="69896" b="16955"/>
          <a:stretch/>
        </p:blipFill>
        <p:spPr>
          <a:xfrm>
            <a:off x="1138926" y="4428687"/>
            <a:ext cx="1459108" cy="1064291"/>
          </a:xfrm>
          <a:prstGeom prst="rect">
            <a:avLst/>
          </a:prstGeom>
        </p:spPr>
      </p:pic>
      <p:pic>
        <p:nvPicPr>
          <p:cNvPr id="18" name="Imagem 17"/>
          <p:cNvPicPr/>
          <p:nvPr/>
        </p:nvPicPr>
        <p:blipFill rotWithShape="1">
          <a:blip r:embed="rId6"/>
          <a:srcRect l="7114" t="30726" r="91525" b="67272"/>
          <a:stretch/>
        </p:blipFill>
        <p:spPr bwMode="auto">
          <a:xfrm>
            <a:off x="10724618" y="3874037"/>
            <a:ext cx="298272" cy="294172"/>
          </a:xfrm>
          <a:prstGeom prst="rect">
            <a:avLst/>
          </a:prstGeom>
          <a:ln w="6350"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Imagem 18"/>
          <p:cNvPicPr/>
          <p:nvPr/>
        </p:nvPicPr>
        <p:blipFill rotWithShape="1">
          <a:blip r:embed="rId6"/>
          <a:srcRect l="7208" t="39405" r="91853" b="58509"/>
          <a:stretch/>
        </p:blipFill>
        <p:spPr bwMode="auto">
          <a:xfrm>
            <a:off x="10688665" y="4206302"/>
            <a:ext cx="370176" cy="325960"/>
          </a:xfrm>
          <a:prstGeom prst="rect">
            <a:avLst/>
          </a:prstGeom>
          <a:ln w="6350"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Imagem 19"/>
          <p:cNvPicPr/>
          <p:nvPr/>
        </p:nvPicPr>
        <p:blipFill rotWithShape="1">
          <a:blip r:embed="rId7"/>
          <a:srcRect l="7269" t="48238" r="91678" b="50202"/>
          <a:stretch/>
        </p:blipFill>
        <p:spPr bwMode="auto">
          <a:xfrm>
            <a:off x="10720208" y="4510727"/>
            <a:ext cx="298273" cy="286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Imagem 21"/>
          <p:cNvPicPr/>
          <p:nvPr/>
        </p:nvPicPr>
        <p:blipFill rotWithShape="1">
          <a:blip r:embed="rId8"/>
          <a:srcRect l="50265" t="34248" r="26122" b="13781"/>
          <a:stretch/>
        </p:blipFill>
        <p:spPr bwMode="auto">
          <a:xfrm>
            <a:off x="2764558" y="1163782"/>
            <a:ext cx="4455492" cy="4242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444612"/>
              </p:ext>
            </p:extLst>
          </p:nvPr>
        </p:nvGraphicFramePr>
        <p:xfrm>
          <a:off x="7938265" y="3841602"/>
          <a:ext cx="2719952" cy="274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66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313">
                  <a:extLst>
                    <a:ext uri="{9D8B030D-6E8A-4147-A177-3AD203B41FA5}">
                      <a16:colId xmlns:a16="http://schemas.microsoft.com/office/drawing/2014/main" val="2427767649"/>
                    </a:ext>
                  </a:extLst>
                </a:gridCol>
              </a:tblGrid>
              <a:tr h="251241">
                <a:tc>
                  <a:txBody>
                    <a:bodyPr/>
                    <a:lstStyle/>
                    <a:p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LAGOAS DE DRENAGEM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787901"/>
              </p:ext>
            </p:extLst>
          </p:nvPr>
        </p:nvGraphicFramePr>
        <p:xfrm>
          <a:off x="7936841" y="4168441"/>
          <a:ext cx="2722852" cy="29417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8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4789">
                  <a:extLst>
                    <a:ext uri="{9D8B030D-6E8A-4147-A177-3AD203B41FA5}">
                      <a16:colId xmlns:a16="http://schemas.microsoft.com/office/drawing/2014/main" val="70780219"/>
                    </a:ext>
                  </a:extLst>
                </a:gridCol>
              </a:tblGrid>
              <a:tr h="294173">
                <a:tc>
                  <a:txBody>
                    <a:bodyPr/>
                    <a:lstStyle/>
                    <a:p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FEIRAS LIVRES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19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5" name="Tabel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032261"/>
              </p:ext>
            </p:extLst>
          </p:nvPr>
        </p:nvGraphicFramePr>
        <p:xfrm>
          <a:off x="7934609" y="4492758"/>
          <a:ext cx="2723608" cy="274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7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565">
                  <a:extLst>
                    <a:ext uri="{9D8B030D-6E8A-4147-A177-3AD203B41FA5}">
                      <a16:colId xmlns:a16="http://schemas.microsoft.com/office/drawing/2014/main" val="1006846495"/>
                    </a:ext>
                  </a:extLst>
                </a:gridCol>
              </a:tblGrid>
              <a:tr h="247809">
                <a:tc>
                  <a:txBody>
                    <a:bodyPr/>
                    <a:lstStyle/>
                    <a:p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ECOPONTOS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03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7691298" y="1092200"/>
            <a:ext cx="3652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/>
              <a:t>OUTROS SERVIÇOS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5048B466-389B-49D9-9C5C-B95D6EF947A9}"/>
              </a:ext>
            </a:extLst>
          </p:cNvPr>
          <p:cNvSpPr txBox="1"/>
          <p:nvPr/>
        </p:nvSpPr>
        <p:spPr>
          <a:xfrm>
            <a:off x="7691298" y="1527821"/>
            <a:ext cx="36526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/>
              <a:t>LIMPEZA DO SISTEMA DE DRENAGEM (BOCA DE LOBO, CALHAS, POÇO DE VISITA) 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EC339FBB-0337-4D16-AF18-EAC4DC650B64}"/>
              </a:ext>
            </a:extLst>
          </p:cNvPr>
          <p:cNvSpPr txBox="1"/>
          <p:nvPr/>
        </p:nvSpPr>
        <p:spPr>
          <a:xfrm>
            <a:off x="7726454" y="2163048"/>
            <a:ext cx="365267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/>
              <a:t>LIMPEZA DAS FEIRAS LIVRES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/>
              <a:t>COLETA DE PNEUS – 366 </a:t>
            </a:r>
            <a:r>
              <a:rPr lang="pt-BR" sz="1400" b="1" dirty="0" err="1"/>
              <a:t>un</a:t>
            </a:r>
            <a:r>
              <a:rPr lang="pt-BR" sz="1400" b="1" dirty="0"/>
              <a:t>/dia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/>
              <a:t>OPERACIONALIZAÇÃO E COLETA DE RESÍDUOS DOS ECOPONTOS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/>
              <a:t>COLETA ESPECIAL</a:t>
            </a:r>
          </a:p>
        </p:txBody>
      </p:sp>
      <p:graphicFrame>
        <p:nvGraphicFramePr>
          <p:cNvPr id="32" name="Tabel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625601"/>
              </p:ext>
            </p:extLst>
          </p:nvPr>
        </p:nvGraphicFramePr>
        <p:xfrm>
          <a:off x="7965057" y="4796991"/>
          <a:ext cx="2723608" cy="274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7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565">
                  <a:extLst>
                    <a:ext uri="{9D8B030D-6E8A-4147-A177-3AD203B41FA5}">
                      <a16:colId xmlns:a16="http://schemas.microsoft.com/office/drawing/2014/main" val="1006846495"/>
                    </a:ext>
                  </a:extLst>
                </a:gridCol>
              </a:tblGrid>
              <a:tr h="247809">
                <a:tc>
                  <a:txBody>
                    <a:bodyPr/>
                    <a:lstStyle/>
                    <a:p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ECOPONTOS DE</a:t>
                      </a:r>
                      <a:r>
                        <a:rPr lang="pt-BR" sz="1200" baseline="0" dirty="0">
                          <a:solidFill>
                            <a:schemeClr val="tx1"/>
                          </a:solidFill>
                        </a:rPr>
                        <a:t> PNEUS</a:t>
                      </a:r>
                      <a:endParaRPr lang="pt-B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>
                          <a:solidFill>
                            <a:schemeClr val="tx1"/>
                          </a:solidFill>
                        </a:rPr>
                        <a:t>01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433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909062"/>
            <a:chOff x="0" y="0"/>
            <a:chExt cx="12192000" cy="6909062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175" y="2"/>
              <a:ext cx="12188825" cy="6909060"/>
              <a:chOff x="3175" y="2"/>
              <a:chExt cx="12188825" cy="6909060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75" y="52848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00192" y="661555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A311F2C-4C31-41AC-98CE-6CC6BD2DA819}"/>
              </a:ext>
            </a:extLst>
          </p:cNvPr>
          <p:cNvSpPr txBox="1"/>
          <p:nvPr/>
        </p:nvSpPr>
        <p:spPr>
          <a:xfrm>
            <a:off x="2565056" y="1377792"/>
            <a:ext cx="3487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COLETA DE RESÍDUO DOS GRANDES GERADORES*</a:t>
            </a:r>
          </a:p>
        </p:txBody>
      </p:sp>
      <p:graphicFrame>
        <p:nvGraphicFramePr>
          <p:cNvPr id="13" name="Tabela 13">
            <a:extLst>
              <a:ext uri="{FF2B5EF4-FFF2-40B4-BE49-F238E27FC236}">
                <a16:creationId xmlns:a16="http://schemas.microsoft.com/office/drawing/2014/main" id="{991A130E-8168-41B7-ABAB-886DFD4854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28583"/>
              </p:ext>
            </p:extLst>
          </p:nvPr>
        </p:nvGraphicFramePr>
        <p:xfrm>
          <a:off x="1917248" y="2342924"/>
          <a:ext cx="4782922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2901">
                  <a:extLst>
                    <a:ext uri="{9D8B030D-6E8A-4147-A177-3AD203B41FA5}">
                      <a16:colId xmlns:a16="http://schemas.microsoft.com/office/drawing/2014/main" val="3060854518"/>
                    </a:ext>
                  </a:extLst>
                </a:gridCol>
                <a:gridCol w="1900021">
                  <a:extLst>
                    <a:ext uri="{9D8B030D-6E8A-4147-A177-3AD203B41FA5}">
                      <a16:colId xmlns:a16="http://schemas.microsoft.com/office/drawing/2014/main" val="6567246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pt-BR" dirty="0">
                          <a:solidFill>
                            <a:schemeClr val="tx1"/>
                          </a:solidFill>
                        </a:rPr>
                        <a:t>QUANTITATIVO</a:t>
                      </a:r>
                      <a:r>
                        <a:rPr lang="pt-BR" baseline="0" dirty="0">
                          <a:solidFill>
                            <a:schemeClr val="tx1"/>
                          </a:solidFill>
                        </a:rPr>
                        <a:t> DE GRANDES GERADORES CADASTRADOS NA URBANA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tx1"/>
                          </a:solidFill>
                        </a:rPr>
                        <a:t>187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31276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>
                          <a:solidFill>
                            <a:schemeClr val="tx1"/>
                          </a:solidFill>
                        </a:rPr>
                        <a:t>TRANSPORTADORES</a:t>
                      </a:r>
                      <a:r>
                        <a:rPr lang="pt-BR" b="1" baseline="0" dirty="0">
                          <a:solidFill>
                            <a:schemeClr val="tx1"/>
                          </a:solidFill>
                        </a:rPr>
                        <a:t> CADASTRADOS NA URBANA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>
                          <a:solidFill>
                            <a:schemeClr val="tx1"/>
                          </a:solidFill>
                        </a:rPr>
                        <a:t>17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8719904"/>
                  </a:ext>
                </a:extLst>
              </a:tr>
            </a:tbl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1443975" y="4818347"/>
            <a:ext cx="5729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*Código de Limpeza Pública de Natal – Lei 4748/1996</a:t>
            </a:r>
          </a:p>
          <a:p>
            <a:r>
              <a:rPr lang="pt-BR" dirty="0"/>
              <a:t>Grande gerador &gt;= 200kg/dia ou 500 </a:t>
            </a:r>
            <a:r>
              <a:rPr lang="pt-BR" dirty="0" err="1"/>
              <a:t>lts</a:t>
            </a:r>
            <a:r>
              <a:rPr lang="pt-BR" dirty="0"/>
              <a:t>/dia</a:t>
            </a:r>
          </a:p>
        </p:txBody>
      </p:sp>
      <p:sp>
        <p:nvSpPr>
          <p:cNvPr id="3" name="Retângulo 2"/>
          <p:cNvSpPr/>
          <p:nvPr/>
        </p:nvSpPr>
        <p:spPr>
          <a:xfrm>
            <a:off x="7689367" y="1599915"/>
            <a:ext cx="35535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/>
              <a:t>É considerada </a:t>
            </a:r>
            <a:r>
              <a:rPr lang="pt-BR" sz="1400" b="1" dirty="0"/>
              <a:t>grande geradores</a:t>
            </a:r>
            <a:r>
              <a:rPr lang="pt-BR" sz="1400" dirty="0"/>
              <a:t> os proprietários, possuidores ou titulares de estabelecimentos de prestação de serviços, comerciais, industriais, instituições e promotores de evento, entre outros, que geram mais de 200 quilos ou 500 litros diários de </a:t>
            </a:r>
            <a:r>
              <a:rPr lang="pt-BR" sz="1400" b="1" dirty="0"/>
              <a:t>resíduos</a:t>
            </a:r>
            <a:r>
              <a:rPr lang="pt-BR" sz="1400" dirty="0"/>
              <a:t>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7718557" y="3813464"/>
            <a:ext cx="3524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TL – Taxa de lixo</a:t>
            </a:r>
          </a:p>
          <a:p>
            <a:r>
              <a:rPr lang="pt-BR" sz="1600" dirty="0"/>
              <a:t>Coleta e transporte – dispensados</a:t>
            </a:r>
          </a:p>
          <a:p>
            <a:r>
              <a:rPr lang="pt-BR" sz="1600" dirty="0"/>
              <a:t>Disposição final – Entra no cálculo da TL</a:t>
            </a:r>
          </a:p>
        </p:txBody>
      </p:sp>
    </p:spTree>
    <p:extLst>
      <p:ext uri="{BB962C8B-B14F-4D97-AF65-F5344CB8AC3E}">
        <p14:creationId xmlns:p14="http://schemas.microsoft.com/office/powerpoint/2010/main" val="3217987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7428" y="0"/>
            <a:ext cx="12389428" cy="6898931"/>
            <a:chOff x="-197428" y="0"/>
            <a:chExt cx="12389428" cy="6898931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97428" y="2"/>
              <a:ext cx="12188825" cy="6898929"/>
              <a:chOff x="-197428" y="2"/>
              <a:chExt cx="12188825" cy="6898929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97428" y="42717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00192" y="661555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5"/>
          <a:srcRect l="33172" t="5960" r="33256" b="10899"/>
          <a:stretch/>
        </p:blipFill>
        <p:spPr>
          <a:xfrm>
            <a:off x="2712020" y="1189599"/>
            <a:ext cx="3070714" cy="427775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229933" y="2990318"/>
            <a:ext cx="268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PONTOS DE LIXO - 657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7924967" y="3573831"/>
            <a:ext cx="3297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Fonte Urbana: Outubro de 2017</a:t>
            </a:r>
          </a:p>
        </p:txBody>
      </p:sp>
    </p:spTree>
    <p:extLst>
      <p:ext uri="{BB962C8B-B14F-4D97-AF65-F5344CB8AC3E}">
        <p14:creationId xmlns:p14="http://schemas.microsoft.com/office/powerpoint/2010/main" val="1910145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03501D-503B-4DCE-B489-4F6C9BCD7AA5}"/>
              </a:ext>
            </a:extLst>
          </p:cNvPr>
          <p:cNvSpPr txBox="1"/>
          <p:nvPr/>
        </p:nvSpPr>
        <p:spPr>
          <a:xfrm>
            <a:off x="967409" y="980661"/>
            <a:ext cx="10482469" cy="49960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48DB042-F5CA-48E9-B371-8B0996E3E177}"/>
              </a:ext>
            </a:extLst>
          </p:cNvPr>
          <p:cNvSpPr txBox="1"/>
          <p:nvPr/>
        </p:nvSpPr>
        <p:spPr>
          <a:xfrm>
            <a:off x="4308709" y="109204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PROJETOS, ATIVIDADES E AÇÕES</a:t>
            </a:r>
          </a:p>
          <a:p>
            <a:pPr algn="ctr"/>
            <a:r>
              <a:rPr lang="pt-BR" b="1" dirty="0"/>
              <a:t>PARA O QUADRIÊNIO 2022 - 2025</a:t>
            </a:r>
          </a:p>
        </p:txBody>
      </p:sp>
      <p:graphicFrame>
        <p:nvGraphicFramePr>
          <p:cNvPr id="4" name="Tabela 4">
            <a:extLst>
              <a:ext uri="{FF2B5EF4-FFF2-40B4-BE49-F238E27FC236}">
                <a16:creationId xmlns:a16="http://schemas.microsoft.com/office/drawing/2014/main" id="{8E677C90-F40F-446D-83AB-4251206A24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1502"/>
              </p:ext>
            </p:extLst>
          </p:nvPr>
        </p:nvGraphicFramePr>
        <p:xfrm>
          <a:off x="1424745" y="1988538"/>
          <a:ext cx="9674611" cy="3845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04433">
                  <a:extLst>
                    <a:ext uri="{9D8B030D-6E8A-4147-A177-3AD203B41FA5}">
                      <a16:colId xmlns:a16="http://schemas.microsoft.com/office/drawing/2014/main" val="1673228039"/>
                    </a:ext>
                  </a:extLst>
                </a:gridCol>
                <a:gridCol w="9170178">
                  <a:extLst>
                    <a:ext uri="{9D8B030D-6E8A-4147-A177-3AD203B41FA5}">
                      <a16:colId xmlns:a16="http://schemas.microsoft.com/office/drawing/2014/main" val="15401437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REVISÃO E IMPLANTAÇÃO DO PLANO  MUNICIPAL DE GESTÃO INTEGRADA DE RESÍDUOS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384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ELABORAÇÃO E IMPLEMENTAÇÃO DO PLANO MUNICIPAL DE GERENCIAMENTO DE RESÍDUOS DA CONSTRUÇÃO CIVIL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81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ELABORAÇÃO E IMPLEMENTAÇÃO DO PLANO MUNICIPAL DE COLETA SELETIVA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022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04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REVISÃO E ATUALIZAÇÃO DO CÓDIGO DE LIMPEZA PÚBLICA DO MUNICÍPIO DE NATAL – LEI 4.748/96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374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IMPLANTAÇÃO, INSTALAÇÃO E REFORMA DE ECOPONTOS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4139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06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REFORMA E MELHORIA NAS INSTALAÇÕES DO PRÉDIO SEDE DA URBANA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9636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07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IMPLANTAÇÃO DE UNIDADE DE BENEFICIAMENTO DE RESÍDUOS DA CONSTRUÇÃO CIVIL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1988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08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IMPLANTAÇÃO DE UNIDADE DE BENEFICIAMENTO DE RESÍDUOS VEGETAIS (PODA)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087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09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ELABORAÇÃO DO PROJETO DE EDUCAÇÃO AMBIENTAL DEFININDO METODOLOGIA E AÇÕES CONTINUADAS DA URBANA RELACIONADAS A GESTÃO E GERENCIAMENTO DE RESÍDUOS SÓLIDOS</a:t>
                      </a:r>
                    </a:p>
                    <a:p>
                      <a:endParaRPr lang="pt-B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062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38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87A84A88-56D8-46EF-B003-C467C54DD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E02409C-AAC9-4B71-B433-1F04779899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04F123D-B711-484C-90B7-7E3EEA540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FF5BA041-244A-457E-846E-ED0CBCD0EB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21C4581C-A5C4-46B6-994D-8E954AC8A0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A50DE8B2-6159-4CEA-9388-88C104386F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06A4A158-2E58-432F-839F-5B3A8133BD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1B057C70-1B97-42CE-9C74-A2B72760F9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EC6C006-F859-490E-A780-57D4CC530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03501D-503B-4DCE-B489-4F6C9BCD7AA5}"/>
              </a:ext>
            </a:extLst>
          </p:cNvPr>
          <p:cNvSpPr txBox="1"/>
          <p:nvPr/>
        </p:nvSpPr>
        <p:spPr>
          <a:xfrm>
            <a:off x="967409" y="980661"/>
            <a:ext cx="10482469" cy="49960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48DB042-F5CA-48E9-B371-8B0996E3E177}"/>
              </a:ext>
            </a:extLst>
          </p:cNvPr>
          <p:cNvSpPr txBox="1"/>
          <p:nvPr/>
        </p:nvSpPr>
        <p:spPr>
          <a:xfrm>
            <a:off x="4047596" y="857977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PROJETOS E ATIVIDADES</a:t>
            </a:r>
          </a:p>
          <a:p>
            <a:pPr algn="ctr"/>
            <a:r>
              <a:rPr lang="pt-BR" b="1" dirty="0"/>
              <a:t>PARA O QUADRIÊNIO 2022 - 2025</a:t>
            </a:r>
          </a:p>
        </p:txBody>
      </p:sp>
      <p:graphicFrame>
        <p:nvGraphicFramePr>
          <p:cNvPr id="4" name="Tabela 4">
            <a:extLst>
              <a:ext uri="{FF2B5EF4-FFF2-40B4-BE49-F238E27FC236}">
                <a16:creationId xmlns:a16="http://schemas.microsoft.com/office/drawing/2014/main" id="{8E677C90-F40F-446D-83AB-4251206A24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241527"/>
              </p:ext>
            </p:extLst>
          </p:nvPr>
        </p:nvGraphicFramePr>
        <p:xfrm>
          <a:off x="1615315" y="1771428"/>
          <a:ext cx="8958193" cy="3972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7079">
                  <a:extLst>
                    <a:ext uri="{9D8B030D-6E8A-4147-A177-3AD203B41FA5}">
                      <a16:colId xmlns:a16="http://schemas.microsoft.com/office/drawing/2014/main" val="1673228039"/>
                    </a:ext>
                  </a:extLst>
                </a:gridCol>
                <a:gridCol w="8491114">
                  <a:extLst>
                    <a:ext uri="{9D8B030D-6E8A-4147-A177-3AD203B41FA5}">
                      <a16:colId xmlns:a16="http://schemas.microsoft.com/office/drawing/2014/main" val="15401437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EXECUTAR O PLANO DE RECUPERAÇÃO DE ÁREAS DEGRADADAS </a:t>
                      </a:r>
                    </a:p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CIDADE NOVA E GUARAPES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81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DESENVOLVIMENTO DE SOLUÇÕES TECNOLÓGICAS PARA ATENDIMENTO AO PÚBLICO ATRAVÉS MEIO DIGITAL COM APP OU SISTEMA ONLINE VISANDO A PARTICIPAÇAO POPULAR NO GERENCIAMENTO, EDUCAÇÃO AMBIENTAL E FISCALIZAÇÃO DOS SERVIÇOS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022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MODERNIZAÇÃO, FORTALECIMENTO E REGULAÇÃO DO SISTEMA DE LIMPEZA PÚBLICA NO MUNICÍPIO DO NATAL VISANDO SUA A EXECUÇÃO E MELHORIA DOS SERVIÇOS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374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IMPLANTAÇÃO DO CENTRO DE CONTROLE OPERACIONAL PARA MELHORIA DOS SERVIÇOS DE LIMPEZA URBANA VISANDO A REDUÇÃO DOS CUSTOS E AUMENTANDO A QUALIDADE DOS SERVIÇOS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4139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DESENVOLVIMENTO DE AÇÕES DE EDUCAÇÃO AMBIENTAL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9636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MODERNIZAÇÃO TECNOLÓGICA DA URBANA VISANDO UM SISTEMA INTEGRADO DE ACOMPANHMENTO, GESTÃO, PLANEJAMENTO ESTRATÉGICO DAS AÇÕES DE COMPETÊNCIA DA URBANA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1988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>
                          <a:solidFill>
                            <a:schemeClr val="tx1"/>
                          </a:solidFill>
                        </a:rPr>
                        <a:t>CAPACITAÇÃO DOS COLABORADORES DA URBANA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087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9079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947</TotalTime>
  <Words>1072</Words>
  <Application>Microsoft Office PowerPoint</Application>
  <PresentationFormat>Widescreen</PresentationFormat>
  <Paragraphs>273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Ivanilde Ramos Silva</dc:creator>
  <cp:lastModifiedBy>Ivanilde Ramos Silva</cp:lastModifiedBy>
  <cp:revision>92</cp:revision>
  <cp:lastPrinted>2021-06-21T14:08:30Z</cp:lastPrinted>
  <dcterms:created xsi:type="dcterms:W3CDTF">2021-06-16T00:08:50Z</dcterms:created>
  <dcterms:modified xsi:type="dcterms:W3CDTF">2021-07-06T21:09:34Z</dcterms:modified>
</cp:coreProperties>
</file>